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F12839D-0855-42E4-81D8-250A89C0566A}">
  <a:tblStyle styleId="{DF12839D-0855-42E4-81D8-250A89C0566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4870" cy="502755"/>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01698" y="0"/>
            <a:ext cx="2984870" cy="502755"/>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816" y="4822269"/>
            <a:ext cx="5510530" cy="394549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517546"/>
            <a:ext cx="2984870" cy="502754"/>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b="0" i="0" u="none" strike="noStrike" cap="none">
                <a:solidFill>
                  <a:schemeClr val="dk1"/>
                </a:solidFill>
                <a:latin typeface="Calibri"/>
                <a:ea typeface="Calibri"/>
                <a:cs typeface="Calibri"/>
                <a:sym typeface="Calibri"/>
              </a:rPr>
              <a:t>‹#›</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028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34" name="Shape 334"/>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56" name="Shape 35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406" name="Shape 40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415" name="Shape 415"/>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422" name="Shape 422"/>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r>
              <a:rPr lang="en-GB" sz="1300" b="0" i="0" u="none" strike="noStrike" cap="none">
                <a:solidFill>
                  <a:schemeClr val="dk1"/>
                </a:solidFill>
                <a:latin typeface="Calibri"/>
                <a:ea typeface="Calibri"/>
                <a:cs typeface="Calibri"/>
                <a:sym typeface="Calibri"/>
              </a:rPr>
              <a:t> However, that leaves out a stage of development, as Bruner’s (1966) three modes of representation show in this warranted perspective on early learning of number: Enactive. Often referred to as concrete, where muscle memories are continually reinforced through remembering the feel of actions. Therefore thinking is based entirely on physical actions. This mode continues later in many physical activities, such as learning to ride a bike. Iconic. Information is stored as sensory images, usually visual ones like pictures in the mind. This begins from 18 months of age. Some will develop an extreme form of this known as eidetic imagery (photographic memory), but they usually lose it as they grow older. Thinking is based on the use of mental images (icons), which are based on sight, but can also be hearing, smell or touch. Symbolic/Abstract. Refers to the ability to store things in the form of symbols. This mode is acquired around six to seven years old (corresponding to Piaget’s operation stage).    </a:t>
            </a:r>
          </a:p>
          <a:p>
            <a:pPr marL="0" marR="0" lvl="0" indent="0" algn="l" rtl="0">
              <a:spcBef>
                <a:spcPts val="0"/>
              </a:spcBef>
              <a:buSzPct val="25000"/>
              <a:buNone/>
            </a:pPr>
            <a:r>
              <a:rPr lang="en-GB" sz="1300" b="0" i="0" u="none" strike="noStrike" cap="none">
                <a:solidFill>
                  <a:schemeClr val="dk1"/>
                </a:solidFill>
                <a:latin typeface="Calibri"/>
                <a:ea typeface="Calibri"/>
                <a:cs typeface="Calibri"/>
                <a:sym typeface="Calibri"/>
              </a:rPr>
              <a:t>Representation of the world is principally through language, but also other symbolic systems such as number and music.  </a:t>
            </a:r>
          </a:p>
        </p:txBody>
      </p:sp>
      <p:sp>
        <p:nvSpPr>
          <p:cNvPr id="463" name="Shape 463"/>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28</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474" name="Shape 474"/>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b="0" i="0" u="none" strike="noStrike" cap="none">
                <a:solidFill>
                  <a:schemeClr val="dk1"/>
                </a:solidFill>
                <a:latin typeface="Calibri"/>
                <a:ea typeface="Calibri"/>
                <a:cs typeface="Calibri"/>
                <a:sym typeface="Calibri"/>
              </a:rPr>
              <a:t>3</a:t>
            </a:fld>
            <a:endParaRPr lang="en-GB"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483" name="Shape 483"/>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04" name="Shape 504"/>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12" name="Shape 512"/>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21" name="Shape 52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29" name="Shape 529"/>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36" name="Shape 53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4" name="Shape 544"/>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Tiny, 200 sq mi, densely populated island in Southeast Asia.</a:t>
            </a:r>
          </a:p>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Originally, a fishing village that was colonized by the British in 1819 when it was seen as a potential trading post.</a:t>
            </a:r>
          </a:p>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Occupied by Japan during WWII</a:t>
            </a:r>
          </a:p>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Returned to Great Britain in 1945</a:t>
            </a:r>
          </a:p>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Gained independence in 1965.</a:t>
            </a:r>
          </a:p>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Most of the people who live in Singapore are of three different nationalities:  Chinese, Malay, and Indian.</a:t>
            </a:r>
          </a:p>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They live, work and attend school together.</a:t>
            </a:r>
          </a:p>
        </p:txBody>
      </p:sp>
      <p:sp>
        <p:nvSpPr>
          <p:cNvPr id="545" name="Shape 545"/>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spcAft>
                <a:spcPts val="0"/>
              </a:spcAft>
              <a:buSzPct val="25000"/>
              <a:buNone/>
            </a:pPr>
            <a:fld id="{00000000-1234-1234-1234-123412341234}" type="slidenum">
              <a:rPr lang="en-GB" sz="1300">
                <a:solidFill>
                  <a:schemeClr val="dk1"/>
                </a:solidFill>
                <a:latin typeface="Calibri"/>
                <a:ea typeface="Calibri"/>
                <a:cs typeface="Calibri"/>
                <a:sym typeface="Calibri"/>
              </a:rPr>
              <a:t>36</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2" name="Shape 552"/>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3657600" marR="0" lvl="8" indent="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553" name="Shape 553"/>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spcAft>
                <a:spcPts val="0"/>
              </a:spcAft>
              <a:buSzPct val="25000"/>
              <a:buNone/>
            </a:pPr>
            <a:fld id="{00000000-1234-1234-1234-123412341234}" type="slidenum">
              <a:rPr lang="en-GB" sz="1300">
                <a:solidFill>
                  <a:schemeClr val="dk1"/>
                </a:solidFill>
                <a:latin typeface="Calibri"/>
                <a:ea typeface="Calibri"/>
                <a:cs typeface="Calibri"/>
                <a:sym typeface="Calibri"/>
              </a:rPr>
              <a:t>37</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62" name="Shape 562"/>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69" name="Shape 569"/>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b="0" i="0" u="none" strike="noStrike" cap="none">
                <a:solidFill>
                  <a:schemeClr val="dk1"/>
                </a:solidFill>
                <a:latin typeface="Calibri"/>
                <a:ea typeface="Calibri"/>
                <a:cs typeface="Calibri"/>
                <a:sym typeface="Calibri"/>
              </a:rPr>
              <a:t>4</a:t>
            </a:fld>
            <a:endParaRPr lang="en-GB"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85" name="Shape 585"/>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592" name="Shape 592"/>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601" name="Shape 601"/>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610" name="Shape 610"/>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618" name="Shape 61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30" name="Shape 630"/>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rgbClr val="000000"/>
                </a:solidFill>
                <a:latin typeface="Calibri"/>
                <a:ea typeface="Calibri"/>
                <a:cs typeface="Calibri"/>
                <a:sym typeface="Calibri"/>
              </a:rPr>
              <a:t>46</a:t>
            </a:fld>
            <a:endParaRPr lang="en-GB" sz="1300">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9" name="Shape 639"/>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40" name="Shape 640"/>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47</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9" name="Shape 649"/>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50" name="Shape 650"/>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48</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8" name="Shape 658"/>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59" name="Shape 659"/>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49</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7" name="Shape 667"/>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68" name="Shape 668"/>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50</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1" name="Shape 681"/>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82" name="Shape 682"/>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rgbClr val="000000"/>
                </a:solidFill>
                <a:latin typeface="Calibri"/>
                <a:ea typeface="Calibri"/>
                <a:cs typeface="Calibri"/>
                <a:sym typeface="Calibri"/>
              </a:rPr>
              <a:t>51</a:t>
            </a:fld>
            <a:endParaRPr lang="en-GB" sz="1300">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689" name="Shape 689"/>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696" name="Shape 696"/>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8816" y="4822269"/>
            <a:ext cx="5510530" cy="3945492"/>
          </a:xfrm>
          <a:prstGeom prst="rect">
            <a:avLst/>
          </a:prstGeom>
          <a:noFill/>
          <a:ln>
            <a:noFill/>
          </a:ln>
        </p:spPr>
        <p:txBody>
          <a:bodyPr lIns="96600" tIns="48300" rIns="96600" bIns="483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901698" y="9517546"/>
            <a:ext cx="2984870" cy="502754"/>
          </a:xfrm>
          <a:prstGeom prst="rect">
            <a:avLst/>
          </a:prstGeom>
          <a:noFill/>
          <a:ln>
            <a:noFill/>
          </a:ln>
        </p:spPr>
        <p:txBody>
          <a:bodyPr lIns="96600" tIns="48300" rIns="96600" bIns="48300"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6</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8816" y="4822269"/>
            <a:ext cx="5510530" cy="3945492"/>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439737" y="1252537"/>
            <a:ext cx="6008686" cy="3381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erga.net.au/documents/RP2015-56.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judyhornigold.co.uk/"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mailto:judy@judyhornigold.co.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GB" sz="5400" b="0" i="0" u="none" strike="noStrike" cap="none">
                <a:solidFill>
                  <a:schemeClr val="dk1"/>
                </a:solidFill>
                <a:latin typeface="Calibri"/>
                <a:ea typeface="Calibri"/>
                <a:cs typeface="Calibri"/>
                <a:sym typeface="Calibri"/>
              </a:rPr>
              <a:t>SPELD NZ</a:t>
            </a:r>
            <a:br>
              <a:rPr lang="en-GB" sz="5400" b="0" i="0" u="none" strike="noStrike" cap="none">
                <a:solidFill>
                  <a:schemeClr val="dk1"/>
                </a:solidFill>
                <a:latin typeface="Calibri"/>
                <a:ea typeface="Calibri"/>
                <a:cs typeface="Calibri"/>
                <a:sym typeface="Calibri"/>
              </a:rPr>
            </a:br>
            <a:r>
              <a:rPr lang="en-GB" sz="5400" b="0" i="0" u="none" strike="noStrike" cap="none">
                <a:solidFill>
                  <a:schemeClr val="dk1"/>
                </a:solidFill>
                <a:latin typeface="Calibri"/>
                <a:ea typeface="Calibri"/>
                <a:cs typeface="Calibri"/>
                <a:sym typeface="Calibri"/>
              </a:rPr>
              <a:t>October 2016</a:t>
            </a:r>
            <a:br>
              <a:rPr lang="en-GB" sz="5400" b="0" i="0" u="none" strike="noStrike" cap="none">
                <a:solidFill>
                  <a:schemeClr val="dk1"/>
                </a:solidFill>
                <a:latin typeface="Calibri"/>
                <a:ea typeface="Calibri"/>
                <a:cs typeface="Calibri"/>
                <a:sym typeface="Calibri"/>
              </a:rPr>
            </a:br>
            <a:r>
              <a:rPr lang="en-GB" sz="5400" b="0" i="0" u="none" strike="noStrike" cap="none">
                <a:solidFill>
                  <a:schemeClr val="dk1"/>
                </a:solidFill>
                <a:latin typeface="Calibri"/>
                <a:ea typeface="Calibri"/>
                <a:cs typeface="Calibri"/>
                <a:sym typeface="Calibri"/>
              </a:rPr>
              <a:t>Session 1</a:t>
            </a:r>
          </a:p>
        </p:txBody>
      </p:sp>
      <p:sp>
        <p:nvSpPr>
          <p:cNvPr id="89" name="Shape 89"/>
          <p:cNvSpPr txBox="1">
            <a:spLocks noGrp="1"/>
          </p:cNvSpPr>
          <p:nvPr>
            <p:ph type="subTitle" idx="1"/>
          </p:nvPr>
        </p:nvSpPr>
        <p:spPr>
          <a:xfrm>
            <a:off x="1524000" y="3602037"/>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GB" sz="4000" b="1" i="0" u="none" strike="noStrike" cap="none">
                <a:solidFill>
                  <a:schemeClr val="dk1"/>
                </a:solidFill>
                <a:latin typeface="Calibri"/>
                <a:ea typeface="Calibri"/>
                <a:cs typeface="Calibri"/>
                <a:sym typeface="Calibri"/>
              </a:rPr>
              <a:t>Visualisation and the Concrete Pictorial Abstract Approach</a:t>
            </a:r>
          </a:p>
          <a:p>
            <a:pPr marL="0" marR="0" lvl="0" indent="0" algn="ctr" rtl="0">
              <a:lnSpc>
                <a:spcPct val="90000"/>
              </a:lnSpc>
              <a:spcBef>
                <a:spcPts val="10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90" name="Shape 9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b="0" i="0" u="none" strike="noStrike" cap="none">
                <a:solidFill>
                  <a:srgbClr val="888888"/>
                </a:solidFill>
                <a:latin typeface="Calibri"/>
                <a:ea typeface="Calibri"/>
                <a:cs typeface="Calibri"/>
                <a:sym typeface="Calibri"/>
              </a:rPr>
              <a:t>www.judyhornigold.co.uk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p:nvPr/>
        </p:nvSpPr>
        <p:spPr>
          <a:xfrm>
            <a:off x="3573448" y="880374"/>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0" name="Shape 190"/>
          <p:cNvSpPr/>
          <p:nvPr/>
        </p:nvSpPr>
        <p:spPr>
          <a:xfrm>
            <a:off x="7040250" y="4437112"/>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1" name="Shape 191"/>
          <p:cNvSpPr/>
          <p:nvPr/>
        </p:nvSpPr>
        <p:spPr>
          <a:xfrm>
            <a:off x="5184775" y="2764583"/>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2" name="Shape 19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Judy Hornigold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p:nvPr/>
        </p:nvSpPr>
        <p:spPr>
          <a:xfrm>
            <a:off x="6949345" y="888299"/>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8" name="Shape 198"/>
          <p:cNvSpPr/>
          <p:nvPr/>
        </p:nvSpPr>
        <p:spPr>
          <a:xfrm>
            <a:off x="3528089" y="4439598"/>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9" name="Shape 19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Judy Hornigold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171700" y="3276600"/>
            <a:ext cx="7619999" cy="93345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GB" sz="3200" b="0" i="0" u="none" strike="noStrike" cap="none">
                <a:solidFill>
                  <a:schemeClr val="dk1"/>
                </a:solidFill>
                <a:latin typeface="Calibri"/>
                <a:ea typeface="Calibri"/>
                <a:cs typeface="Calibri"/>
                <a:sym typeface="Calibri"/>
              </a:rPr>
              <a:t>Visual Cluster Cards </a:t>
            </a:r>
          </a:p>
        </p:txBody>
      </p:sp>
      <p:sp>
        <p:nvSpPr>
          <p:cNvPr id="205" name="Shape 205"/>
          <p:cNvSpPr/>
          <p:nvPr/>
        </p:nvSpPr>
        <p:spPr>
          <a:xfrm>
            <a:off x="2209800" y="886691"/>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6" name="Shape 206"/>
          <p:cNvSpPr/>
          <p:nvPr/>
        </p:nvSpPr>
        <p:spPr>
          <a:xfrm>
            <a:off x="2227384" y="4407876"/>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7" name="Shape 207"/>
          <p:cNvSpPr/>
          <p:nvPr/>
        </p:nvSpPr>
        <p:spPr>
          <a:xfrm>
            <a:off x="5230091" y="4419600"/>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8" name="Shape 208"/>
          <p:cNvSpPr/>
          <p:nvPr/>
        </p:nvSpPr>
        <p:spPr>
          <a:xfrm>
            <a:off x="5230091" y="907233"/>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9" name="Shape 209"/>
          <p:cNvSpPr/>
          <p:nvPr/>
        </p:nvSpPr>
        <p:spPr>
          <a:xfrm>
            <a:off x="8229600" y="886691"/>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0" name="Shape 210"/>
          <p:cNvSpPr/>
          <p:nvPr/>
        </p:nvSpPr>
        <p:spPr>
          <a:xfrm>
            <a:off x="8229600" y="4419600"/>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1" name="Shape 211"/>
          <p:cNvSpPr txBox="1"/>
          <p:nvPr/>
        </p:nvSpPr>
        <p:spPr>
          <a:xfrm>
            <a:off x="2324100" y="914400"/>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1</a:t>
            </a:r>
          </a:p>
        </p:txBody>
      </p:sp>
      <p:sp>
        <p:nvSpPr>
          <p:cNvPr id="212" name="Shape 212"/>
          <p:cNvSpPr txBox="1"/>
          <p:nvPr/>
        </p:nvSpPr>
        <p:spPr>
          <a:xfrm>
            <a:off x="5342792" y="914400"/>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2</a:t>
            </a:r>
          </a:p>
        </p:txBody>
      </p:sp>
      <p:sp>
        <p:nvSpPr>
          <p:cNvPr id="213" name="Shape 213"/>
          <p:cNvSpPr txBox="1"/>
          <p:nvPr/>
        </p:nvSpPr>
        <p:spPr>
          <a:xfrm>
            <a:off x="8288214" y="914400"/>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3</a:t>
            </a:r>
          </a:p>
        </p:txBody>
      </p:sp>
      <p:sp>
        <p:nvSpPr>
          <p:cNvPr id="214" name="Shape 214"/>
          <p:cNvSpPr txBox="1"/>
          <p:nvPr/>
        </p:nvSpPr>
        <p:spPr>
          <a:xfrm>
            <a:off x="2332891" y="4501662"/>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4</a:t>
            </a:r>
          </a:p>
        </p:txBody>
      </p:sp>
      <p:sp>
        <p:nvSpPr>
          <p:cNvPr id="215" name="Shape 215"/>
          <p:cNvSpPr txBox="1"/>
          <p:nvPr/>
        </p:nvSpPr>
        <p:spPr>
          <a:xfrm>
            <a:off x="5342792" y="4513385"/>
            <a:ext cx="33410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5</a:t>
            </a:r>
          </a:p>
        </p:txBody>
      </p:sp>
      <p:sp>
        <p:nvSpPr>
          <p:cNvPr id="216" name="Shape 216"/>
          <p:cNvSpPr txBox="1"/>
          <p:nvPr/>
        </p:nvSpPr>
        <p:spPr>
          <a:xfrm>
            <a:off x="8402514" y="4478510"/>
            <a:ext cx="1905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6</a:t>
            </a:r>
          </a:p>
        </p:txBody>
      </p:sp>
      <p:sp>
        <p:nvSpPr>
          <p:cNvPr id="217" name="Shape 217"/>
          <p:cNvSpPr/>
          <p:nvPr/>
        </p:nvSpPr>
        <p:spPr>
          <a:xfrm>
            <a:off x="2932234" y="188344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8" name="Shape 218"/>
          <p:cNvSpPr/>
          <p:nvPr/>
        </p:nvSpPr>
        <p:spPr>
          <a:xfrm>
            <a:off x="5965580" y="23622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9" name="Shape 219"/>
          <p:cNvSpPr/>
          <p:nvPr/>
        </p:nvSpPr>
        <p:spPr>
          <a:xfrm>
            <a:off x="5962650" y="14478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0" name="Shape 220"/>
          <p:cNvSpPr/>
          <p:nvPr/>
        </p:nvSpPr>
        <p:spPr>
          <a:xfrm>
            <a:off x="9372600" y="141585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1" name="Shape 221"/>
          <p:cNvSpPr/>
          <p:nvPr/>
        </p:nvSpPr>
        <p:spPr>
          <a:xfrm>
            <a:off x="8497764" y="192477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2" name="Shape 222"/>
          <p:cNvSpPr/>
          <p:nvPr/>
        </p:nvSpPr>
        <p:spPr>
          <a:xfrm>
            <a:off x="9372600" y="234467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3" name="Shape 223"/>
          <p:cNvSpPr/>
          <p:nvPr/>
        </p:nvSpPr>
        <p:spPr>
          <a:xfrm>
            <a:off x="2466241" y="63246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4" name="Shape 224"/>
          <p:cNvSpPr/>
          <p:nvPr/>
        </p:nvSpPr>
        <p:spPr>
          <a:xfrm>
            <a:off x="3465635" y="632460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5" name="Shape 225"/>
          <p:cNvSpPr/>
          <p:nvPr/>
        </p:nvSpPr>
        <p:spPr>
          <a:xfrm>
            <a:off x="2426676" y="481610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6" name="Shape 226"/>
          <p:cNvSpPr/>
          <p:nvPr/>
        </p:nvSpPr>
        <p:spPr>
          <a:xfrm>
            <a:off x="3465635" y="479266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7" name="Shape 227"/>
          <p:cNvSpPr/>
          <p:nvPr/>
        </p:nvSpPr>
        <p:spPr>
          <a:xfrm>
            <a:off x="6477000" y="6340696"/>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8" name="Shape 228"/>
          <p:cNvSpPr/>
          <p:nvPr/>
        </p:nvSpPr>
        <p:spPr>
          <a:xfrm>
            <a:off x="6477000" y="4870994"/>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9" name="Shape 229"/>
          <p:cNvSpPr/>
          <p:nvPr/>
        </p:nvSpPr>
        <p:spPr>
          <a:xfrm>
            <a:off x="5335464" y="6336673"/>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0" name="Shape 230"/>
          <p:cNvSpPr/>
          <p:nvPr/>
        </p:nvSpPr>
        <p:spPr>
          <a:xfrm>
            <a:off x="5361842" y="4870994"/>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1" name="Shape 231"/>
          <p:cNvSpPr/>
          <p:nvPr/>
        </p:nvSpPr>
        <p:spPr>
          <a:xfrm>
            <a:off x="5962650" y="556260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2" name="Shape 232"/>
          <p:cNvSpPr/>
          <p:nvPr/>
        </p:nvSpPr>
        <p:spPr>
          <a:xfrm>
            <a:off x="9467850" y="488271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3" name="Shape 233"/>
          <p:cNvSpPr/>
          <p:nvPr/>
        </p:nvSpPr>
        <p:spPr>
          <a:xfrm>
            <a:off x="9467850" y="6340696"/>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4" name="Shape 234"/>
          <p:cNvSpPr/>
          <p:nvPr/>
        </p:nvSpPr>
        <p:spPr>
          <a:xfrm>
            <a:off x="8354157" y="632460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5" name="Shape 235"/>
          <p:cNvSpPr/>
          <p:nvPr/>
        </p:nvSpPr>
        <p:spPr>
          <a:xfrm>
            <a:off x="9467850" y="564708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6" name="Shape 236"/>
          <p:cNvSpPr/>
          <p:nvPr/>
        </p:nvSpPr>
        <p:spPr>
          <a:xfrm>
            <a:off x="8354157" y="488271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7" name="Shape 237"/>
          <p:cNvSpPr/>
          <p:nvPr/>
        </p:nvSpPr>
        <p:spPr>
          <a:xfrm>
            <a:off x="8362949" y="563323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8" name="Shape 23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2171700" y="3276600"/>
            <a:ext cx="7619999" cy="9334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200">
                <a:solidFill>
                  <a:schemeClr val="dk1"/>
                </a:solidFill>
                <a:latin typeface="Calibri"/>
                <a:ea typeface="Calibri"/>
                <a:cs typeface="Calibri"/>
                <a:sym typeface="Calibri"/>
              </a:rPr>
              <a:t>Visual Cluster Cards </a:t>
            </a:r>
          </a:p>
        </p:txBody>
      </p:sp>
      <p:sp>
        <p:nvSpPr>
          <p:cNvPr id="244" name="Shape 244"/>
          <p:cNvSpPr/>
          <p:nvPr/>
        </p:nvSpPr>
        <p:spPr>
          <a:xfrm>
            <a:off x="2223655" y="886691"/>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5" name="Shape 245"/>
          <p:cNvSpPr/>
          <p:nvPr/>
        </p:nvSpPr>
        <p:spPr>
          <a:xfrm>
            <a:off x="6818567" y="4396153"/>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6" name="Shape 246"/>
          <p:cNvSpPr/>
          <p:nvPr/>
        </p:nvSpPr>
        <p:spPr>
          <a:xfrm>
            <a:off x="5230091" y="914400"/>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7" name="Shape 247"/>
          <p:cNvSpPr/>
          <p:nvPr/>
        </p:nvSpPr>
        <p:spPr>
          <a:xfrm>
            <a:off x="8229600" y="886691"/>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8" name="Shape 248"/>
          <p:cNvSpPr txBox="1"/>
          <p:nvPr/>
        </p:nvSpPr>
        <p:spPr>
          <a:xfrm>
            <a:off x="2438400" y="914400"/>
            <a:ext cx="304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1</a:t>
            </a:r>
          </a:p>
        </p:txBody>
      </p:sp>
      <p:sp>
        <p:nvSpPr>
          <p:cNvPr id="249" name="Shape 249"/>
          <p:cNvSpPr txBox="1"/>
          <p:nvPr/>
        </p:nvSpPr>
        <p:spPr>
          <a:xfrm>
            <a:off x="2171700" y="3276600"/>
            <a:ext cx="7619999" cy="9334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200">
                <a:solidFill>
                  <a:schemeClr val="dk1"/>
                </a:solidFill>
                <a:latin typeface="Calibri"/>
                <a:ea typeface="Calibri"/>
                <a:cs typeface="Calibri"/>
                <a:sym typeface="Calibri"/>
              </a:rPr>
              <a:t>Visual Cluster Cards </a:t>
            </a:r>
          </a:p>
        </p:txBody>
      </p:sp>
      <p:sp>
        <p:nvSpPr>
          <p:cNvPr id="250" name="Shape 250"/>
          <p:cNvSpPr/>
          <p:nvPr/>
        </p:nvSpPr>
        <p:spPr>
          <a:xfrm>
            <a:off x="2209800" y="886691"/>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1" name="Shape 251"/>
          <p:cNvSpPr/>
          <p:nvPr/>
        </p:nvSpPr>
        <p:spPr>
          <a:xfrm>
            <a:off x="1790700" y="4372707"/>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2" name="Shape 252"/>
          <p:cNvSpPr/>
          <p:nvPr/>
        </p:nvSpPr>
        <p:spPr>
          <a:xfrm>
            <a:off x="3856892" y="4407876"/>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3" name="Shape 253"/>
          <p:cNvSpPr/>
          <p:nvPr/>
        </p:nvSpPr>
        <p:spPr>
          <a:xfrm>
            <a:off x="5230091" y="907233"/>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4" name="Shape 254"/>
          <p:cNvSpPr/>
          <p:nvPr/>
        </p:nvSpPr>
        <p:spPr>
          <a:xfrm>
            <a:off x="8229600" y="886691"/>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5" name="Shape 255"/>
          <p:cNvSpPr/>
          <p:nvPr/>
        </p:nvSpPr>
        <p:spPr>
          <a:xfrm>
            <a:off x="8909538" y="4372707"/>
            <a:ext cx="1600199" cy="2286000"/>
          </a:xfrm>
          <a:prstGeom prst="roundRect">
            <a:avLst>
              <a:gd name="adj" fmla="val 16667"/>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6" name="Shape 256"/>
          <p:cNvSpPr txBox="1"/>
          <p:nvPr/>
        </p:nvSpPr>
        <p:spPr>
          <a:xfrm>
            <a:off x="2324100" y="914400"/>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7</a:t>
            </a:r>
          </a:p>
        </p:txBody>
      </p:sp>
      <p:sp>
        <p:nvSpPr>
          <p:cNvPr id="257" name="Shape 257"/>
          <p:cNvSpPr txBox="1"/>
          <p:nvPr/>
        </p:nvSpPr>
        <p:spPr>
          <a:xfrm>
            <a:off x="5342792" y="914400"/>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8</a:t>
            </a:r>
          </a:p>
        </p:txBody>
      </p:sp>
      <p:sp>
        <p:nvSpPr>
          <p:cNvPr id="258" name="Shape 258"/>
          <p:cNvSpPr txBox="1"/>
          <p:nvPr/>
        </p:nvSpPr>
        <p:spPr>
          <a:xfrm>
            <a:off x="8288214" y="914400"/>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8</a:t>
            </a:r>
          </a:p>
        </p:txBody>
      </p:sp>
      <p:sp>
        <p:nvSpPr>
          <p:cNvPr id="259" name="Shape 259"/>
          <p:cNvSpPr txBox="1"/>
          <p:nvPr/>
        </p:nvSpPr>
        <p:spPr>
          <a:xfrm>
            <a:off x="2332891" y="4501662"/>
            <a:ext cx="228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9</a:t>
            </a:r>
          </a:p>
        </p:txBody>
      </p:sp>
      <p:sp>
        <p:nvSpPr>
          <p:cNvPr id="260" name="Shape 260"/>
          <p:cNvSpPr txBox="1"/>
          <p:nvPr/>
        </p:nvSpPr>
        <p:spPr>
          <a:xfrm>
            <a:off x="4135314" y="4501662"/>
            <a:ext cx="33410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9</a:t>
            </a:r>
          </a:p>
        </p:txBody>
      </p:sp>
      <p:sp>
        <p:nvSpPr>
          <p:cNvPr id="261" name="Shape 261"/>
          <p:cNvSpPr txBox="1"/>
          <p:nvPr/>
        </p:nvSpPr>
        <p:spPr>
          <a:xfrm>
            <a:off x="6775938" y="4419601"/>
            <a:ext cx="533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10</a:t>
            </a:r>
          </a:p>
        </p:txBody>
      </p:sp>
      <p:sp>
        <p:nvSpPr>
          <p:cNvPr id="262" name="Shape 262"/>
          <p:cNvSpPr txBox="1"/>
          <p:nvPr/>
        </p:nvSpPr>
        <p:spPr>
          <a:xfrm>
            <a:off x="8909538" y="4396153"/>
            <a:ext cx="533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10</a:t>
            </a:r>
          </a:p>
        </p:txBody>
      </p:sp>
      <p:sp>
        <p:nvSpPr>
          <p:cNvPr id="263" name="Shape 263"/>
          <p:cNvSpPr/>
          <p:nvPr/>
        </p:nvSpPr>
        <p:spPr>
          <a:xfrm>
            <a:off x="2343150" y="285060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4" name="Shape 264"/>
          <p:cNvSpPr/>
          <p:nvPr/>
        </p:nvSpPr>
        <p:spPr>
          <a:xfrm>
            <a:off x="2343150" y="20574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5" name="Shape 265"/>
          <p:cNvSpPr/>
          <p:nvPr/>
        </p:nvSpPr>
        <p:spPr>
          <a:xfrm>
            <a:off x="3461239" y="140125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6" name="Shape 266"/>
          <p:cNvSpPr/>
          <p:nvPr/>
        </p:nvSpPr>
        <p:spPr>
          <a:xfrm>
            <a:off x="3439258" y="20574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7" name="Shape 267"/>
          <p:cNvSpPr/>
          <p:nvPr/>
        </p:nvSpPr>
        <p:spPr>
          <a:xfrm>
            <a:off x="3439258" y="2782449"/>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8" name="Shape 268"/>
          <p:cNvSpPr/>
          <p:nvPr/>
        </p:nvSpPr>
        <p:spPr>
          <a:xfrm>
            <a:off x="2914650" y="239931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9" name="Shape 269"/>
          <p:cNvSpPr/>
          <p:nvPr/>
        </p:nvSpPr>
        <p:spPr>
          <a:xfrm>
            <a:off x="8329246" y="1311203"/>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0" name="Shape 270"/>
          <p:cNvSpPr/>
          <p:nvPr/>
        </p:nvSpPr>
        <p:spPr>
          <a:xfrm>
            <a:off x="2335823" y="1401255"/>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1" name="Shape 271"/>
          <p:cNvSpPr/>
          <p:nvPr/>
        </p:nvSpPr>
        <p:spPr>
          <a:xfrm>
            <a:off x="6411057" y="2813833"/>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2" name="Shape 272"/>
          <p:cNvSpPr/>
          <p:nvPr/>
        </p:nvSpPr>
        <p:spPr>
          <a:xfrm>
            <a:off x="6479930" y="209819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3" name="Shape 273"/>
          <p:cNvSpPr/>
          <p:nvPr/>
        </p:nvSpPr>
        <p:spPr>
          <a:xfrm>
            <a:off x="5335464" y="1311203"/>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4" name="Shape 274"/>
          <p:cNvSpPr/>
          <p:nvPr/>
        </p:nvSpPr>
        <p:spPr>
          <a:xfrm>
            <a:off x="5380892" y="20574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5" name="Shape 275"/>
          <p:cNvSpPr/>
          <p:nvPr/>
        </p:nvSpPr>
        <p:spPr>
          <a:xfrm>
            <a:off x="5342792" y="282555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6" name="Shape 276"/>
          <p:cNvSpPr/>
          <p:nvPr/>
        </p:nvSpPr>
        <p:spPr>
          <a:xfrm>
            <a:off x="5886450" y="237184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7" name="Shape 277"/>
          <p:cNvSpPr/>
          <p:nvPr/>
        </p:nvSpPr>
        <p:spPr>
          <a:xfrm>
            <a:off x="5917621" y="172215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8" name="Shape 278"/>
          <p:cNvSpPr/>
          <p:nvPr/>
        </p:nvSpPr>
        <p:spPr>
          <a:xfrm>
            <a:off x="6477000" y="131120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9" name="Shape 279"/>
          <p:cNvSpPr/>
          <p:nvPr/>
        </p:nvSpPr>
        <p:spPr>
          <a:xfrm>
            <a:off x="9461231" y="128373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0" name="Shape 280"/>
          <p:cNvSpPr/>
          <p:nvPr/>
        </p:nvSpPr>
        <p:spPr>
          <a:xfrm>
            <a:off x="9519138" y="237184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1" name="Shape 281"/>
          <p:cNvSpPr/>
          <p:nvPr/>
        </p:nvSpPr>
        <p:spPr>
          <a:xfrm>
            <a:off x="8310196" y="237184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2" name="Shape 282"/>
          <p:cNvSpPr/>
          <p:nvPr/>
        </p:nvSpPr>
        <p:spPr>
          <a:xfrm>
            <a:off x="9522068" y="188344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3" name="Shape 283"/>
          <p:cNvSpPr/>
          <p:nvPr/>
        </p:nvSpPr>
        <p:spPr>
          <a:xfrm>
            <a:off x="9522068" y="2866349"/>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4" name="Shape 284"/>
          <p:cNvSpPr/>
          <p:nvPr/>
        </p:nvSpPr>
        <p:spPr>
          <a:xfrm>
            <a:off x="8329246" y="2866349"/>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5" name="Shape 285"/>
          <p:cNvSpPr/>
          <p:nvPr/>
        </p:nvSpPr>
        <p:spPr>
          <a:xfrm>
            <a:off x="8307264" y="1870125"/>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6" name="Shape 286"/>
          <p:cNvSpPr/>
          <p:nvPr/>
        </p:nvSpPr>
        <p:spPr>
          <a:xfrm>
            <a:off x="1972408" y="63246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7" name="Shape 287"/>
          <p:cNvSpPr/>
          <p:nvPr/>
        </p:nvSpPr>
        <p:spPr>
          <a:xfrm>
            <a:off x="1975340" y="58674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8" name="Shape 288"/>
          <p:cNvSpPr/>
          <p:nvPr/>
        </p:nvSpPr>
        <p:spPr>
          <a:xfrm>
            <a:off x="1975340" y="532790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9" name="Shape 289"/>
          <p:cNvSpPr/>
          <p:nvPr/>
        </p:nvSpPr>
        <p:spPr>
          <a:xfrm>
            <a:off x="1975340" y="4765485"/>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0" name="Shape 290"/>
          <p:cNvSpPr/>
          <p:nvPr/>
        </p:nvSpPr>
        <p:spPr>
          <a:xfrm>
            <a:off x="3033347" y="585780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1" name="Shape 291"/>
          <p:cNvSpPr/>
          <p:nvPr/>
        </p:nvSpPr>
        <p:spPr>
          <a:xfrm>
            <a:off x="3039875" y="632459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2" name="Shape 292"/>
          <p:cNvSpPr/>
          <p:nvPr/>
        </p:nvSpPr>
        <p:spPr>
          <a:xfrm>
            <a:off x="3039875" y="534956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3" name="Shape 293"/>
          <p:cNvSpPr/>
          <p:nvPr/>
        </p:nvSpPr>
        <p:spPr>
          <a:xfrm>
            <a:off x="3039875" y="476548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4" name="Shape 294"/>
          <p:cNvSpPr/>
          <p:nvPr/>
        </p:nvSpPr>
        <p:spPr>
          <a:xfrm>
            <a:off x="2483692" y="610641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5" name="Shape 295"/>
          <p:cNvSpPr/>
          <p:nvPr/>
        </p:nvSpPr>
        <p:spPr>
          <a:xfrm>
            <a:off x="5036660" y="627000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6" name="Shape 296"/>
          <p:cNvSpPr/>
          <p:nvPr/>
        </p:nvSpPr>
        <p:spPr>
          <a:xfrm>
            <a:off x="5039591" y="563323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7" name="Shape 297"/>
          <p:cNvSpPr/>
          <p:nvPr/>
        </p:nvSpPr>
        <p:spPr>
          <a:xfrm>
            <a:off x="4561742" y="626231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8" name="Shape 298"/>
          <p:cNvSpPr/>
          <p:nvPr/>
        </p:nvSpPr>
        <p:spPr>
          <a:xfrm>
            <a:off x="5051314" y="4933869"/>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9" name="Shape 299"/>
          <p:cNvSpPr/>
          <p:nvPr/>
        </p:nvSpPr>
        <p:spPr>
          <a:xfrm>
            <a:off x="4570533" y="493387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0" name="Shape 300"/>
          <p:cNvSpPr/>
          <p:nvPr/>
        </p:nvSpPr>
        <p:spPr>
          <a:xfrm>
            <a:off x="4570533" y="563352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1" name="Shape 301"/>
          <p:cNvSpPr/>
          <p:nvPr/>
        </p:nvSpPr>
        <p:spPr>
          <a:xfrm>
            <a:off x="3999035" y="563323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2" name="Shape 302"/>
          <p:cNvSpPr/>
          <p:nvPr/>
        </p:nvSpPr>
        <p:spPr>
          <a:xfrm>
            <a:off x="3947746" y="627000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3" name="Shape 303"/>
          <p:cNvSpPr/>
          <p:nvPr/>
        </p:nvSpPr>
        <p:spPr>
          <a:xfrm>
            <a:off x="3999035" y="493387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4" name="Shape 304"/>
          <p:cNvSpPr/>
          <p:nvPr/>
        </p:nvSpPr>
        <p:spPr>
          <a:xfrm>
            <a:off x="9642231" y="496904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5" name="Shape 305"/>
          <p:cNvSpPr/>
          <p:nvPr/>
        </p:nvSpPr>
        <p:spPr>
          <a:xfrm>
            <a:off x="10155117" y="626259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6" name="Shape 306"/>
          <p:cNvSpPr/>
          <p:nvPr/>
        </p:nvSpPr>
        <p:spPr>
          <a:xfrm>
            <a:off x="9138139" y="568729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7" name="Shape 307"/>
          <p:cNvSpPr/>
          <p:nvPr/>
        </p:nvSpPr>
        <p:spPr>
          <a:xfrm>
            <a:off x="9138139" y="5138305"/>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8" name="Shape 308"/>
          <p:cNvSpPr/>
          <p:nvPr/>
        </p:nvSpPr>
        <p:spPr>
          <a:xfrm>
            <a:off x="9138139" y="4728530"/>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9" name="Shape 309"/>
          <p:cNvSpPr/>
          <p:nvPr/>
        </p:nvSpPr>
        <p:spPr>
          <a:xfrm>
            <a:off x="7045568" y="636219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0" name="Shape 310"/>
          <p:cNvSpPr/>
          <p:nvPr/>
        </p:nvSpPr>
        <p:spPr>
          <a:xfrm>
            <a:off x="7045568" y="593240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1" name="Shape 311"/>
          <p:cNvSpPr/>
          <p:nvPr/>
        </p:nvSpPr>
        <p:spPr>
          <a:xfrm>
            <a:off x="7045568" y="5533585"/>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2" name="Shape 312"/>
          <p:cNvSpPr/>
          <p:nvPr/>
        </p:nvSpPr>
        <p:spPr>
          <a:xfrm>
            <a:off x="7045568" y="514779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3" name="Shape 313"/>
          <p:cNvSpPr/>
          <p:nvPr/>
        </p:nvSpPr>
        <p:spPr>
          <a:xfrm>
            <a:off x="7026520" y="475376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4" name="Shape 314"/>
          <p:cNvSpPr/>
          <p:nvPr/>
        </p:nvSpPr>
        <p:spPr>
          <a:xfrm>
            <a:off x="7999534" y="632702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5" name="Shape 315"/>
          <p:cNvSpPr/>
          <p:nvPr/>
        </p:nvSpPr>
        <p:spPr>
          <a:xfrm>
            <a:off x="7999534" y="5932407"/>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6" name="Shape 316"/>
          <p:cNvSpPr/>
          <p:nvPr/>
        </p:nvSpPr>
        <p:spPr>
          <a:xfrm>
            <a:off x="7999534" y="5498414"/>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7" name="Shape 317"/>
          <p:cNvSpPr/>
          <p:nvPr/>
        </p:nvSpPr>
        <p:spPr>
          <a:xfrm>
            <a:off x="7999534" y="5112621"/>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8" name="Shape 318"/>
          <p:cNvSpPr/>
          <p:nvPr/>
        </p:nvSpPr>
        <p:spPr>
          <a:xfrm>
            <a:off x="7980485" y="4753762"/>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9" name="Shape 319"/>
          <p:cNvSpPr/>
          <p:nvPr/>
        </p:nvSpPr>
        <p:spPr>
          <a:xfrm>
            <a:off x="10155117" y="570090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0" name="Shape 320"/>
          <p:cNvSpPr/>
          <p:nvPr/>
        </p:nvSpPr>
        <p:spPr>
          <a:xfrm>
            <a:off x="10155117" y="5226469"/>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1" name="Shape 321"/>
          <p:cNvSpPr/>
          <p:nvPr/>
        </p:nvSpPr>
        <p:spPr>
          <a:xfrm>
            <a:off x="10172700" y="4788933"/>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2" name="Shape 322"/>
          <p:cNvSpPr/>
          <p:nvPr/>
        </p:nvSpPr>
        <p:spPr>
          <a:xfrm>
            <a:off x="9604131" y="5926308"/>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3" name="Shape 323"/>
          <p:cNvSpPr/>
          <p:nvPr/>
        </p:nvSpPr>
        <p:spPr>
          <a:xfrm>
            <a:off x="9176238" y="6236966"/>
            <a:ext cx="190500" cy="180109"/>
          </a:xfrm>
          <a:prstGeom prst="flowChartConnector">
            <a:avLst/>
          </a:prstGeom>
          <a:solidFill>
            <a:schemeClr val="dk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4" name="Shape 32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Visualisation Activities</a:t>
            </a:r>
          </a:p>
        </p:txBody>
      </p:sp>
      <p:graphicFrame>
        <p:nvGraphicFramePr>
          <p:cNvPr id="330" name="Shape 330"/>
          <p:cNvGraphicFramePr/>
          <p:nvPr/>
        </p:nvGraphicFramePr>
        <p:xfrm>
          <a:off x="838200" y="1825625"/>
          <a:ext cx="3000000" cy="3000000"/>
        </p:xfrm>
        <a:graphic>
          <a:graphicData uri="http://schemas.openxmlformats.org/drawingml/2006/table">
            <a:tbl>
              <a:tblPr firstRow="1" bandRow="1">
                <a:noFill/>
                <a:tableStyleId>{DF12839D-0855-42E4-81D8-250A89C0566A}</a:tableStyleId>
              </a:tblPr>
              <a:tblGrid>
                <a:gridCol w="3504800"/>
                <a:gridCol w="3504800"/>
                <a:gridCol w="3504800"/>
              </a:tblGrid>
              <a:tr h="1646225">
                <a:tc>
                  <a:txBody>
                    <a:bodyPr/>
                    <a:lstStyle/>
                    <a:p>
                      <a:pPr marL="0" marR="0" lvl="0" indent="0" algn="ctr" rtl="0">
                        <a:spcBef>
                          <a:spcPts val="0"/>
                        </a:spcBef>
                        <a:buSzPct val="25000"/>
                        <a:buNone/>
                      </a:pPr>
                      <a:r>
                        <a:rPr lang="en-GB" sz="8000" b="1" u="none" strike="noStrike" cap="none">
                          <a:solidFill>
                            <a:schemeClr val="dk1"/>
                          </a:solidFill>
                        </a:rPr>
                        <a:t>1</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8000" b="1" u="none" strike="noStrike" cap="none">
                          <a:solidFill>
                            <a:schemeClr val="dk1"/>
                          </a:solidFill>
                        </a:rPr>
                        <a:t>2</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8000" b="1" u="none" strike="noStrike" cap="none">
                          <a:solidFill>
                            <a:schemeClr val="dk1"/>
                          </a:solidFill>
                        </a:rPr>
                        <a:t>3</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1646225">
                <a:tc>
                  <a:txBody>
                    <a:bodyPr/>
                    <a:lstStyle/>
                    <a:p>
                      <a:pPr marL="0" marR="0" lvl="0" indent="0" algn="ctr" rtl="0">
                        <a:spcBef>
                          <a:spcPts val="0"/>
                        </a:spcBef>
                        <a:buSzPct val="25000"/>
                        <a:buNone/>
                      </a:pPr>
                      <a:r>
                        <a:rPr lang="en-GB" sz="8000" b="1" u="none" strike="noStrike" cap="none">
                          <a:solidFill>
                            <a:schemeClr val="dk1"/>
                          </a:solidFill>
                        </a:rPr>
                        <a:t>4</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8000" b="1" u="none" strike="noStrike" cap="none">
                          <a:solidFill>
                            <a:schemeClr val="dk1"/>
                          </a:solidFill>
                        </a:rPr>
                        <a:t>5</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8000" b="1" u="none" strike="noStrike" cap="none">
                          <a:solidFill>
                            <a:schemeClr val="dk1"/>
                          </a:solidFill>
                        </a:rPr>
                        <a:t>6</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1646225">
                <a:tc>
                  <a:txBody>
                    <a:bodyPr/>
                    <a:lstStyle/>
                    <a:p>
                      <a:pPr marL="0" marR="0" lvl="0" indent="0" algn="ctr" rtl="0">
                        <a:spcBef>
                          <a:spcPts val="0"/>
                        </a:spcBef>
                        <a:buSzPct val="25000"/>
                        <a:buNone/>
                      </a:pPr>
                      <a:r>
                        <a:rPr lang="en-GB" sz="8000" b="1" u="none" strike="noStrike" cap="none">
                          <a:solidFill>
                            <a:schemeClr val="dk1"/>
                          </a:solidFill>
                        </a:rPr>
                        <a:t>7</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8000" b="1" u="none" strike="noStrike" cap="none">
                          <a:solidFill>
                            <a:schemeClr val="dk1"/>
                          </a:solidFill>
                        </a:rPr>
                        <a:t>8</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8000" b="1" u="none" strike="noStrike" cap="none">
                          <a:solidFill>
                            <a:schemeClr val="dk1"/>
                          </a:solidFill>
                        </a:rPr>
                        <a:t>9</a:t>
                      </a:r>
                    </a:p>
                  </a:txBody>
                  <a:tcPr marL="124775" marR="124775"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sp>
        <p:nvSpPr>
          <p:cNvPr id="331" name="Shape 331"/>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Questions</a:t>
            </a:r>
          </a:p>
        </p:txBody>
      </p:sp>
      <p:sp>
        <p:nvSpPr>
          <p:cNvPr id="337" name="Shape 33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Which column would number 12 be in?</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Find me 2 numbers that add up to 10?</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Give me a number that will appear in the middle column?</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What can you tell me about the numbers in each column?</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Find the sum of the first row. Is it a multiple of 3?</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Picture the first column. If extended, would 73 be included?</a:t>
            </a:r>
          </a:p>
          <a:p>
            <a:pPr marL="0" marR="0" lvl="0" indent="0" algn="l" rtl="0">
              <a:lnSpc>
                <a:spcPct val="90000"/>
              </a:lnSpc>
              <a:spcBef>
                <a:spcPts val="1000"/>
              </a:spcBef>
              <a:buClr>
                <a:schemeClr val="dk1"/>
              </a:buClr>
              <a:buSzPct val="25000"/>
              <a:buFont typeface="Arial"/>
              <a:buNone/>
            </a:pPr>
            <a:r>
              <a:rPr lang="en-GB" sz="2800" b="0" i="0" u="none" strike="noStrike" cap="none">
                <a:solidFill>
                  <a:schemeClr val="dk1"/>
                </a:solidFill>
                <a:latin typeface="Calibri"/>
                <a:ea typeface="Calibri"/>
                <a:cs typeface="Calibri"/>
                <a:sym typeface="Calibri"/>
              </a:rPr>
              <a:t>Give me 2 numbers between 50 and 60 that would appear in the final column?</a:t>
            </a:r>
          </a:p>
        </p:txBody>
      </p:sp>
      <p:sp>
        <p:nvSpPr>
          <p:cNvPr id="338" name="Shape 33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Pyramid</a:t>
            </a:r>
          </a:p>
        </p:txBody>
      </p:sp>
      <p:sp>
        <p:nvSpPr>
          <p:cNvPr id="344" name="Shape 34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Imagine a pyramid.  Walk around the pyramid.  What can you see?</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Imagine you can fly and fly above it. What can you see now?</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Imagine you can lift it up with a magic spell.  Spin it around, turn it upside down and then put it back down again. What can you see now?</a:t>
            </a:r>
          </a:p>
          <a:p>
            <a:pPr marL="0" marR="0" lvl="0" indent="0" algn="l" rtl="0">
              <a:lnSpc>
                <a:spcPct val="90000"/>
              </a:lnSpc>
              <a:spcBef>
                <a:spcPts val="1000"/>
              </a:spcBef>
              <a:buClr>
                <a:schemeClr val="dk1"/>
              </a:buClr>
              <a:buSzPct val="25000"/>
              <a:buFont typeface="Arial"/>
              <a:buNone/>
            </a:pPr>
            <a:r>
              <a:rPr lang="en-GB" sz="2800" b="0" i="0" u="none" strike="noStrike" cap="none">
                <a:solidFill>
                  <a:schemeClr val="dk1"/>
                </a:solidFill>
                <a:latin typeface="Calibri"/>
                <a:ea typeface="Calibri"/>
                <a:cs typeface="Calibri"/>
                <a:sym typeface="Calibri"/>
              </a:rPr>
              <a:t>Now talk to the person next to you and talk about the  similarities and differences between your two pyramids.</a:t>
            </a:r>
          </a:p>
        </p:txBody>
      </p:sp>
      <p:sp>
        <p:nvSpPr>
          <p:cNvPr id="345" name="Shape 34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Pyramid Properties</a:t>
            </a:r>
          </a:p>
        </p:txBody>
      </p:sp>
      <p:sp>
        <p:nvSpPr>
          <p:cNvPr id="351" name="Shape 35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Always , sometimes, never ?</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It has an odd number of faces</a:t>
            </a:r>
          </a:p>
          <a:p>
            <a:pPr marL="228600" marR="0" lvl="0" indent="-228600" algn="l" rtl="0">
              <a:lnSpc>
                <a:spcPct val="9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No face is a quadrilateral</a:t>
            </a:r>
          </a:p>
          <a:p>
            <a:pPr marL="228600" marR="0" lvl="0" indent="-228600" algn="l" rtl="0">
              <a:lnSpc>
                <a:spcPct val="9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It has 12 edges</a:t>
            </a:r>
          </a:p>
          <a:p>
            <a:pPr marL="228600" marR="0" lvl="0" indent="-228600" algn="l" rtl="0">
              <a:lnSpc>
                <a:spcPct val="9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All faces are the same shape </a:t>
            </a:r>
          </a:p>
          <a:p>
            <a:pPr marL="228600" marR="0" lvl="0" indent="-228600" algn="l" rtl="0">
              <a:lnSpc>
                <a:spcPct val="90000"/>
              </a:lnSpc>
              <a:spcBef>
                <a:spcPts val="1000"/>
              </a:spcBef>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It has an odd number of edges </a:t>
            </a:r>
          </a:p>
        </p:txBody>
      </p:sp>
      <p:sp>
        <p:nvSpPr>
          <p:cNvPr id="352" name="Shape 35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353" name="Shape 353" descr="exploring pyramids 2 read the information about pyramids i what"/>
          <p:cNvPicPr preferRelativeResize="0"/>
          <p:nvPr/>
        </p:nvPicPr>
        <p:blipFill rotWithShape="1">
          <a:blip r:embed="rId3">
            <a:alphaModFix/>
          </a:blip>
          <a:srcRect/>
          <a:stretch/>
        </p:blipFill>
        <p:spPr>
          <a:xfrm>
            <a:off x="6977061" y="2179069"/>
            <a:ext cx="3576638" cy="27250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Jo Boaler – Visualisation Activity</a:t>
            </a:r>
          </a:p>
        </p:txBody>
      </p:sp>
      <p:sp>
        <p:nvSpPr>
          <p:cNvPr id="359" name="Shape 35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4000" b="0" i="0" u="none" strike="noStrike" cap="none">
                <a:solidFill>
                  <a:schemeClr val="dk1"/>
                </a:solidFill>
                <a:latin typeface="Calibri"/>
                <a:ea typeface="Calibri"/>
                <a:cs typeface="Calibri"/>
                <a:sym typeface="Calibri"/>
              </a:rPr>
              <a:t>Work out 18 x 5 and show a visual solution</a:t>
            </a:r>
          </a:p>
          <a:p>
            <a:pPr marL="0" marR="0" lvl="0" indent="0" algn="l" rtl="0">
              <a:lnSpc>
                <a:spcPct val="90000"/>
              </a:lnSpc>
              <a:spcBef>
                <a:spcPts val="100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400" b="0" i="0" u="none" strike="noStrike" cap="none">
                <a:solidFill>
                  <a:schemeClr val="dk1"/>
                </a:solidFill>
                <a:latin typeface="Calibri"/>
                <a:ea typeface="Calibri"/>
                <a:cs typeface="Calibri"/>
                <a:sym typeface="Calibri"/>
              </a:rPr>
              <a:t>						</a:t>
            </a:r>
          </a:p>
          <a:p>
            <a:pPr marL="0" marR="0" lvl="0" indent="0" algn="l" rtl="0">
              <a:lnSpc>
                <a:spcPct val="90000"/>
              </a:lnSpc>
              <a:spcBef>
                <a:spcPts val="1000"/>
              </a:spcBef>
              <a:spcAft>
                <a:spcPts val="0"/>
              </a:spcAft>
              <a:buClr>
                <a:schemeClr val="dk1"/>
              </a:buClr>
              <a:buSzPct val="25000"/>
              <a:buFont typeface="Arial"/>
              <a:buNone/>
            </a:pPr>
            <a:r>
              <a:rPr lang="en-GB" sz="2400" b="0" i="0" u="none" strike="noStrike" cap="none">
                <a:solidFill>
                  <a:schemeClr val="dk1"/>
                </a:solidFill>
                <a:latin typeface="Calibri"/>
                <a:ea typeface="Calibri"/>
                <a:cs typeface="Calibri"/>
                <a:sym typeface="Calibri"/>
              </a:rPr>
              <a:t>								Mathematical Mindsets</a:t>
            </a:r>
          </a:p>
          <a:p>
            <a:pPr marL="0" marR="0" lvl="0" indent="0" algn="l" rtl="0">
              <a:lnSpc>
                <a:spcPct val="90000"/>
              </a:lnSpc>
              <a:spcBef>
                <a:spcPts val="100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360" name="Shape 36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361" name="Shape 361" descr="Jo Boaler - Wikipedia, the free encyclopedia"/>
          <p:cNvPicPr preferRelativeResize="0"/>
          <p:nvPr/>
        </p:nvPicPr>
        <p:blipFill rotWithShape="1">
          <a:blip r:embed="rId3">
            <a:alphaModFix/>
          </a:blip>
          <a:srcRect/>
          <a:stretch/>
        </p:blipFill>
        <p:spPr>
          <a:xfrm>
            <a:off x="4171950" y="3448844"/>
            <a:ext cx="2794000" cy="1663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p:cNvPicPr preferRelativeResize="0">
            <a:picLocks noGrp="1"/>
          </p:cNvPicPr>
          <p:nvPr>
            <p:ph type="body" idx="1"/>
          </p:nvPr>
        </p:nvPicPr>
        <p:blipFill rotWithShape="1">
          <a:blip r:embed="rId3">
            <a:alphaModFix/>
          </a:blip>
          <a:srcRect/>
          <a:stretch/>
        </p:blipFill>
        <p:spPr>
          <a:xfrm>
            <a:off x="838200" y="1322332"/>
            <a:ext cx="2933700" cy="4754617"/>
          </a:xfrm>
          <a:prstGeom prst="rect">
            <a:avLst/>
          </a:prstGeom>
          <a:noFill/>
          <a:ln>
            <a:noFill/>
          </a:ln>
        </p:spPr>
      </p:pic>
      <p:sp>
        <p:nvSpPr>
          <p:cNvPr id="367" name="Shape 367"/>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368" name="Shape 368"/>
          <p:cNvPicPr preferRelativeResize="0"/>
          <p:nvPr/>
        </p:nvPicPr>
        <p:blipFill rotWithShape="1">
          <a:blip r:embed="rId4">
            <a:alphaModFix/>
          </a:blip>
          <a:srcRect/>
          <a:stretch/>
        </p:blipFill>
        <p:spPr>
          <a:xfrm>
            <a:off x="4600575" y="1303362"/>
            <a:ext cx="2724150" cy="4767263"/>
          </a:xfrm>
          <a:prstGeom prst="rect">
            <a:avLst/>
          </a:prstGeom>
          <a:noFill/>
          <a:ln>
            <a:noFill/>
          </a:ln>
        </p:spPr>
      </p:pic>
      <p:pic>
        <p:nvPicPr>
          <p:cNvPr id="369" name="Shape 369"/>
          <p:cNvPicPr preferRelativeResize="0"/>
          <p:nvPr/>
        </p:nvPicPr>
        <p:blipFill rotWithShape="1">
          <a:blip r:embed="rId5">
            <a:alphaModFix/>
          </a:blip>
          <a:srcRect/>
          <a:stretch/>
        </p:blipFill>
        <p:spPr>
          <a:xfrm>
            <a:off x="7934815" y="1322332"/>
            <a:ext cx="2555547" cy="46696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Session Overview</a:t>
            </a:r>
          </a:p>
        </p:txBody>
      </p:sp>
      <p:sp>
        <p:nvSpPr>
          <p:cNvPr id="96" name="Shape 9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Five Core Competencies In Maths</a:t>
            </a:r>
          </a:p>
          <a:p>
            <a:pPr marL="228600" marR="0" lvl="0" indent="-228600" algn="l" rtl="0">
              <a:lnSpc>
                <a:spcPct val="8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Visualisation: what is it and how can we develop this skill?</a:t>
            </a:r>
          </a:p>
          <a:p>
            <a:pPr marL="228600" marR="0" lvl="0" indent="-228600" algn="l" rtl="0">
              <a:lnSpc>
                <a:spcPct val="8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Bruner: Concrete Pictorial Abstract approach</a:t>
            </a:r>
          </a:p>
          <a:p>
            <a:pPr marL="228600" marR="0" lvl="0" indent="-228600" algn="l" rtl="0">
              <a:lnSpc>
                <a:spcPct val="8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Jo Boaler: Finger representations </a:t>
            </a:r>
          </a:p>
          <a:p>
            <a:pPr marL="228600" marR="0" lvl="0" indent="-228600" algn="l" rtl="0">
              <a:lnSpc>
                <a:spcPct val="8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Singapore Maths </a:t>
            </a:r>
          </a:p>
          <a:p>
            <a:pPr marL="228600" marR="0" lvl="0" indent="-22860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Professor Sharma</a:t>
            </a:r>
          </a:p>
          <a:p>
            <a:pPr marL="228600" marR="0" lvl="0" indent="-228600" algn="l" rtl="0">
              <a:lnSpc>
                <a:spcPct val="8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6 stages in teaching a mathematical concept</a:t>
            </a:r>
          </a:p>
          <a:p>
            <a:pPr marL="228600" marR="0" lvl="0" indent="-228600" algn="l" rtl="0">
              <a:lnSpc>
                <a:spcPct val="80000"/>
              </a:lnSpc>
              <a:spcBef>
                <a:spcPts val="1000"/>
              </a:spcBef>
              <a:spcAft>
                <a:spcPts val="0"/>
              </a:spcAft>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3 components of maths</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b="0" i="0" u="none" strike="noStrike" cap="none">
                <a:solidFill>
                  <a:srgbClr val="888888"/>
                </a:solidFill>
                <a:latin typeface="Calibri"/>
                <a:ea typeface="Calibri"/>
                <a:cs typeface="Calibri"/>
                <a:sym typeface="Calibri"/>
              </a:rPr>
              <a:t>www.judyhornigold.co.uk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p:cNvPicPr preferRelativeResize="0">
            <a:picLocks noGrp="1"/>
          </p:cNvPicPr>
          <p:nvPr>
            <p:ph type="body" idx="1"/>
          </p:nvPr>
        </p:nvPicPr>
        <p:blipFill rotWithShape="1">
          <a:blip r:embed="rId3">
            <a:alphaModFix/>
          </a:blip>
          <a:srcRect/>
          <a:stretch/>
        </p:blipFill>
        <p:spPr>
          <a:xfrm>
            <a:off x="4293392" y="702731"/>
            <a:ext cx="2790825" cy="5330911"/>
          </a:xfrm>
          <a:prstGeom prst="rect">
            <a:avLst/>
          </a:prstGeom>
          <a:noFill/>
          <a:ln>
            <a:noFill/>
          </a:ln>
        </p:spPr>
      </p:pic>
      <p:sp>
        <p:nvSpPr>
          <p:cNvPr id="375" name="Shape 37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376" name="Shape 376"/>
          <p:cNvPicPr preferRelativeResize="0"/>
          <p:nvPr/>
        </p:nvPicPr>
        <p:blipFill rotWithShape="1">
          <a:blip r:embed="rId4">
            <a:alphaModFix/>
          </a:blip>
          <a:srcRect/>
          <a:stretch/>
        </p:blipFill>
        <p:spPr>
          <a:xfrm>
            <a:off x="7815260" y="789514"/>
            <a:ext cx="2967037" cy="5157342"/>
          </a:xfrm>
          <a:prstGeom prst="rect">
            <a:avLst/>
          </a:prstGeom>
          <a:noFill/>
          <a:ln>
            <a:noFill/>
          </a:ln>
        </p:spPr>
      </p:pic>
      <p:pic>
        <p:nvPicPr>
          <p:cNvPr id="377" name="Shape 377"/>
          <p:cNvPicPr preferRelativeResize="0"/>
          <p:nvPr/>
        </p:nvPicPr>
        <p:blipFill rotWithShape="1">
          <a:blip r:embed="rId5">
            <a:alphaModFix/>
          </a:blip>
          <a:srcRect/>
          <a:stretch/>
        </p:blipFill>
        <p:spPr>
          <a:xfrm>
            <a:off x="823912" y="702731"/>
            <a:ext cx="2738437" cy="5355167"/>
          </a:xfrm>
          <a:prstGeom prst="rect">
            <a:avLst/>
          </a:prstGeom>
          <a:noFill/>
          <a:ln>
            <a:noFill/>
          </a:ln>
        </p:spPr>
      </p:pic>
      <p:sp>
        <p:nvSpPr>
          <p:cNvPr id="378" name="Shape 378"/>
          <p:cNvSpPr txBox="1"/>
          <p:nvPr/>
        </p:nvSpPr>
        <p:spPr>
          <a:xfrm>
            <a:off x="6096000" y="6084898"/>
            <a:ext cx="495776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From Jo Boaler Mathematical Mindsets 2016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Border Problem</a:t>
            </a:r>
          </a:p>
        </p:txBody>
      </p:sp>
      <p:graphicFrame>
        <p:nvGraphicFramePr>
          <p:cNvPr id="384" name="Shape 384"/>
          <p:cNvGraphicFramePr/>
          <p:nvPr/>
        </p:nvGraphicFramePr>
        <p:xfrm>
          <a:off x="3786569" y="1700808"/>
          <a:ext cx="3000000" cy="3000000"/>
        </p:xfrm>
        <a:graphic>
          <a:graphicData uri="http://schemas.openxmlformats.org/drawingml/2006/table">
            <a:tbl>
              <a:tblPr firstRow="1" bandRow="1">
                <a:noFill/>
                <a:tableStyleId>{DF12839D-0855-42E4-81D8-250A89C0566A}</a:tableStyleId>
              </a:tblPr>
              <a:tblGrid>
                <a:gridCol w="461875"/>
                <a:gridCol w="461875"/>
                <a:gridCol w="461875"/>
                <a:gridCol w="461875"/>
                <a:gridCol w="461875"/>
                <a:gridCol w="461875"/>
                <a:gridCol w="461875"/>
                <a:gridCol w="461875"/>
                <a:gridCol w="461875"/>
                <a:gridCol w="461875"/>
              </a:tblGrid>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F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r h="4392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tr>
            </a:tbl>
          </a:graphicData>
        </a:graphic>
      </p:graphicFrame>
      <p:sp>
        <p:nvSpPr>
          <p:cNvPr id="385" name="Shape 38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Solutions</a:t>
            </a:r>
          </a:p>
        </p:txBody>
      </p:sp>
      <p:sp>
        <p:nvSpPr>
          <p:cNvPr id="391" name="Shape 391"/>
          <p:cNvSpPr txBox="1">
            <a:spLocks noGrp="1"/>
          </p:cNvSpPr>
          <p:nvPr>
            <p:ph type="body" idx="1"/>
          </p:nvPr>
        </p:nvSpPr>
        <p:spPr>
          <a:xfrm>
            <a:off x="1981200" y="1268761"/>
            <a:ext cx="8229600" cy="485740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10 + 8 + 10 + 8 = n + (n-2) + n + ( n-2)= 36</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10 + 9 + 9 + 8 = n + 2(n-1) + n-2  =  36</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92" name="Shape 39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393" name="Shape 393"/>
          <p:cNvPicPr preferRelativeResize="0"/>
          <p:nvPr/>
        </p:nvPicPr>
        <p:blipFill rotWithShape="1">
          <a:blip r:embed="rId3">
            <a:alphaModFix/>
          </a:blip>
          <a:srcRect/>
          <a:stretch/>
        </p:blipFill>
        <p:spPr>
          <a:xfrm>
            <a:off x="2018165" y="1349645"/>
            <a:ext cx="3617668" cy="1598505"/>
          </a:xfrm>
          <a:prstGeom prst="rect">
            <a:avLst/>
          </a:prstGeom>
          <a:noFill/>
          <a:ln>
            <a:noFill/>
          </a:ln>
        </p:spPr>
      </p:pic>
      <p:pic>
        <p:nvPicPr>
          <p:cNvPr id="394" name="Shape 394"/>
          <p:cNvPicPr preferRelativeResize="0"/>
          <p:nvPr/>
        </p:nvPicPr>
        <p:blipFill rotWithShape="1">
          <a:blip r:embed="rId4">
            <a:alphaModFix/>
          </a:blip>
          <a:srcRect/>
          <a:stretch/>
        </p:blipFill>
        <p:spPr>
          <a:xfrm>
            <a:off x="2014539" y="3851896"/>
            <a:ext cx="3621292" cy="157259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Solutions</a:t>
            </a:r>
          </a:p>
        </p:txBody>
      </p:sp>
      <p:sp>
        <p:nvSpPr>
          <p:cNvPr id="400" name="Shape 400"/>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4  x  8 + 4  =  4(n-2) + 4  =  36</a:t>
            </a:r>
          </a:p>
          <a:p>
            <a:pPr marL="514350" marR="0" lvl="0" indent="-51435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514350" marR="0" lvl="0" indent="-51435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514350" marR="0" lvl="0" indent="-51435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514350" marR="0" lvl="0" indent="-51435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9 + 9 + 9 + 9  =  4 x 9  =   4( n-1)  =  36</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401" name="Shape 401"/>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402" name="Shape 402"/>
          <p:cNvPicPr preferRelativeResize="0"/>
          <p:nvPr/>
        </p:nvPicPr>
        <p:blipFill rotWithShape="1">
          <a:blip r:embed="rId3">
            <a:alphaModFix/>
          </a:blip>
          <a:srcRect/>
          <a:stretch/>
        </p:blipFill>
        <p:spPr>
          <a:xfrm>
            <a:off x="1981200" y="1417637"/>
            <a:ext cx="3497968" cy="1532818"/>
          </a:xfrm>
          <a:prstGeom prst="rect">
            <a:avLst/>
          </a:prstGeom>
          <a:noFill/>
          <a:ln>
            <a:noFill/>
          </a:ln>
        </p:spPr>
      </p:pic>
      <p:pic>
        <p:nvPicPr>
          <p:cNvPr id="403" name="Shape 403"/>
          <p:cNvPicPr preferRelativeResize="0"/>
          <p:nvPr/>
        </p:nvPicPr>
        <p:blipFill rotWithShape="1">
          <a:blip r:embed="rId4">
            <a:alphaModFix/>
          </a:blip>
          <a:srcRect/>
          <a:stretch/>
        </p:blipFill>
        <p:spPr>
          <a:xfrm>
            <a:off x="1981200" y="3717032"/>
            <a:ext cx="3609578" cy="15949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Solutions</a:t>
            </a:r>
          </a:p>
        </p:txBody>
      </p:sp>
      <p:sp>
        <p:nvSpPr>
          <p:cNvPr id="409" name="Shape 409"/>
          <p:cNvSpPr txBox="1">
            <a:spLocks noGrp="1"/>
          </p:cNvSpPr>
          <p:nvPr>
            <p:ph type="body" idx="1"/>
          </p:nvPr>
        </p:nvSpPr>
        <p:spPr>
          <a:xfrm>
            <a:off x="1981200" y="1196753"/>
            <a:ext cx="8229600" cy="492941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(4 x 10) – 4  =   4 n – 4  =   36</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(10 x10) – ( 8 x8)= n²  - (n-2)²= 36</a:t>
            </a: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410" name="Shape 41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411" name="Shape 411"/>
          <p:cNvPicPr preferRelativeResize="0"/>
          <p:nvPr/>
        </p:nvPicPr>
        <p:blipFill rotWithShape="1">
          <a:blip r:embed="rId3">
            <a:alphaModFix/>
          </a:blip>
          <a:srcRect/>
          <a:stretch/>
        </p:blipFill>
        <p:spPr>
          <a:xfrm>
            <a:off x="1989785" y="1196751"/>
            <a:ext cx="3520724" cy="1584325"/>
          </a:xfrm>
          <a:prstGeom prst="rect">
            <a:avLst/>
          </a:prstGeom>
          <a:noFill/>
          <a:ln>
            <a:noFill/>
          </a:ln>
        </p:spPr>
      </p:pic>
      <p:pic>
        <p:nvPicPr>
          <p:cNvPr id="412" name="Shape 412"/>
          <p:cNvPicPr preferRelativeResize="0"/>
          <p:nvPr/>
        </p:nvPicPr>
        <p:blipFill rotWithShape="1">
          <a:blip r:embed="rId4">
            <a:alphaModFix/>
          </a:blip>
          <a:srcRect/>
          <a:stretch/>
        </p:blipFill>
        <p:spPr>
          <a:xfrm>
            <a:off x="1989785" y="3685971"/>
            <a:ext cx="3419527" cy="15352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Looking for patterns</a:t>
            </a:r>
          </a:p>
        </p:txBody>
      </p:sp>
      <p:sp>
        <p:nvSpPr>
          <p:cNvPr id="418" name="Shape 418"/>
          <p:cNvSpPr txBox="1">
            <a:spLocks noGrp="1"/>
          </p:cNvSpPr>
          <p:nvPr>
            <p:ph type="body" idx="1"/>
          </p:nvPr>
        </p:nvSpPr>
        <p:spPr>
          <a:xfrm>
            <a:off x="838200" y="1444624"/>
            <a:ext cx="10515599" cy="491172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Write out the first few even numbers</a:t>
            </a:r>
          </a:p>
          <a:p>
            <a:pPr marL="457200" marR="0" lvl="1" indent="0" algn="l" rtl="0">
              <a:lnSpc>
                <a:spcPct val="80000"/>
              </a:lnSpc>
              <a:spcBef>
                <a:spcPts val="500"/>
              </a:spcBef>
              <a:spcAft>
                <a:spcPts val="0"/>
              </a:spcAft>
              <a:buClr>
                <a:schemeClr val="dk1"/>
              </a:buClr>
              <a:buSzPct val="25000"/>
              <a:buFont typeface="Arial"/>
              <a:buNone/>
            </a:pPr>
            <a:endParaRPr sz="2220" b="0" i="0" u="none" strike="noStrike" cap="none">
              <a:solidFill>
                <a:schemeClr val="dk1"/>
              </a:solidFill>
              <a:latin typeface="Calibri"/>
              <a:ea typeface="Calibri"/>
              <a:cs typeface="Calibri"/>
              <a:sym typeface="Calibri"/>
            </a:endParaRPr>
          </a:p>
          <a:p>
            <a:pPr marL="457200" marR="0" lvl="1" indent="0" algn="l" rtl="0">
              <a:lnSpc>
                <a:spcPct val="80000"/>
              </a:lnSpc>
              <a:spcBef>
                <a:spcPts val="500"/>
              </a:spcBef>
              <a:spcAft>
                <a:spcPts val="0"/>
              </a:spcAft>
              <a:buClr>
                <a:schemeClr val="dk1"/>
              </a:buClr>
              <a:buSzPct val="25000"/>
              <a:buFont typeface="Arial"/>
              <a:buNone/>
            </a:pPr>
            <a:r>
              <a:rPr lang="en-GB" sz="2960" b="0" i="0" u="none" strike="noStrike" cap="none">
                <a:solidFill>
                  <a:schemeClr val="dk1"/>
                </a:solidFill>
                <a:latin typeface="Calibri"/>
                <a:ea typeface="Calibri"/>
                <a:cs typeface="Calibri"/>
                <a:sym typeface="Calibri"/>
              </a:rPr>
              <a:t>2          4   	6	8	10	12</a:t>
            </a:r>
          </a:p>
          <a:p>
            <a:pPr marL="514350" marR="0" lvl="0" indent="-51435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Now let’s look at the sum of consecutive numbers</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2</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2+4=6</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2+4+6=12</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2+4+6+8=20</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2+4+6+8+10=30</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Anything remarkable about that?</a:t>
            </a:r>
          </a:p>
          <a:p>
            <a:pPr marL="514350" marR="0" lvl="0" indent="-514350" algn="l" rtl="0">
              <a:lnSpc>
                <a:spcPct val="8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
        <p:nvSpPr>
          <p:cNvPr id="419" name="Shape 41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Odd Numbers</a:t>
            </a:r>
          </a:p>
        </p:txBody>
      </p:sp>
      <p:sp>
        <p:nvSpPr>
          <p:cNvPr id="425" name="Shape 42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Now let’s try it with consecutive odd numbers.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 + 3 = 4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 + 3 + 5 = 9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 + 3 + 5 + 7 = 16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1 + 3 + 5 + 7 + 9 = 25 </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GB" sz="2800" b="0" i="0" u="none" strike="noStrike" cap="none">
                <a:solidFill>
                  <a:schemeClr val="dk1"/>
                </a:solidFill>
                <a:latin typeface="Calibri"/>
                <a:ea typeface="Calibri"/>
                <a:cs typeface="Calibri"/>
                <a:sym typeface="Calibri"/>
              </a:rPr>
              <a:t>Does the pattern continue?</a:t>
            </a:r>
          </a:p>
        </p:txBody>
      </p:sp>
      <p:sp>
        <p:nvSpPr>
          <p:cNvPr id="426" name="Shape 42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Odd Numbers</a:t>
            </a:r>
          </a:p>
        </p:txBody>
      </p:sp>
      <p:graphicFrame>
        <p:nvGraphicFramePr>
          <p:cNvPr id="432" name="Shape 432"/>
          <p:cNvGraphicFramePr/>
          <p:nvPr/>
        </p:nvGraphicFramePr>
        <p:xfrm>
          <a:off x="3359696" y="1556791"/>
          <a:ext cx="3000000" cy="3000000"/>
        </p:xfrm>
        <a:graphic>
          <a:graphicData uri="http://schemas.openxmlformats.org/drawingml/2006/table">
            <a:tbl>
              <a:tblPr firstRow="1" bandRow="1">
                <a:noFill/>
                <a:tableStyleId>{DF12839D-0855-42E4-81D8-250A89C0566A}</a:tableStyleId>
              </a:tblPr>
              <a:tblGrid>
                <a:gridCol w="979300"/>
                <a:gridCol w="979300"/>
                <a:gridCol w="979300"/>
                <a:gridCol w="979300"/>
                <a:gridCol w="979300"/>
              </a:tblGrid>
              <a:tr h="884225">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884225">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884225">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884225">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884225">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sp>
        <p:nvSpPr>
          <p:cNvPr id="433" name="Shape 43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
        <p:nvSpPr>
          <p:cNvPr id="434" name="Shape 434"/>
          <p:cNvSpPr/>
          <p:nvPr/>
        </p:nvSpPr>
        <p:spPr>
          <a:xfrm>
            <a:off x="3575719" y="5229200"/>
            <a:ext cx="648071" cy="576064"/>
          </a:xfrm>
          <a:prstGeom prst="ellipse">
            <a:avLst/>
          </a:prstGeom>
          <a:solidFill>
            <a:srgbClr val="7030A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5" name="Shape 435"/>
          <p:cNvSpPr/>
          <p:nvPr/>
        </p:nvSpPr>
        <p:spPr>
          <a:xfrm>
            <a:off x="4470326" y="5245173"/>
            <a:ext cx="648071" cy="576064"/>
          </a:xfrm>
          <a:prstGeom prst="ellipse">
            <a:avLst/>
          </a:prstGeom>
          <a:solidFill>
            <a:srgbClr val="FFFF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6" name="Shape 436"/>
          <p:cNvSpPr/>
          <p:nvPr/>
        </p:nvSpPr>
        <p:spPr>
          <a:xfrm>
            <a:off x="3575719" y="4378451"/>
            <a:ext cx="648071" cy="576064"/>
          </a:xfrm>
          <a:prstGeom prst="ellipse">
            <a:avLst/>
          </a:prstGeom>
          <a:solidFill>
            <a:srgbClr val="FFFF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7" name="Shape 437"/>
          <p:cNvSpPr/>
          <p:nvPr/>
        </p:nvSpPr>
        <p:spPr>
          <a:xfrm>
            <a:off x="4470326" y="4380283"/>
            <a:ext cx="648071" cy="576064"/>
          </a:xfrm>
          <a:prstGeom prst="ellipse">
            <a:avLst/>
          </a:prstGeom>
          <a:solidFill>
            <a:srgbClr val="FFFF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8" name="Shape 438"/>
          <p:cNvSpPr/>
          <p:nvPr/>
        </p:nvSpPr>
        <p:spPr>
          <a:xfrm>
            <a:off x="7415864" y="2658791"/>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9" name="Shape 439"/>
          <p:cNvSpPr/>
          <p:nvPr/>
        </p:nvSpPr>
        <p:spPr>
          <a:xfrm>
            <a:off x="6355853" y="2658791"/>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0" name="Shape 440"/>
          <p:cNvSpPr/>
          <p:nvPr/>
        </p:nvSpPr>
        <p:spPr>
          <a:xfrm>
            <a:off x="5444319" y="2680506"/>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1" name="Shape 441"/>
          <p:cNvSpPr/>
          <p:nvPr/>
        </p:nvSpPr>
        <p:spPr>
          <a:xfrm>
            <a:off x="4470326" y="2680506"/>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2" name="Shape 442"/>
          <p:cNvSpPr/>
          <p:nvPr/>
        </p:nvSpPr>
        <p:spPr>
          <a:xfrm>
            <a:off x="3575719" y="2658791"/>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3" name="Shape 443"/>
          <p:cNvSpPr/>
          <p:nvPr/>
        </p:nvSpPr>
        <p:spPr>
          <a:xfrm>
            <a:off x="7412832" y="1746088"/>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4" name="Shape 444"/>
          <p:cNvSpPr/>
          <p:nvPr/>
        </p:nvSpPr>
        <p:spPr>
          <a:xfrm>
            <a:off x="6465826" y="1760788"/>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5" name="Shape 445"/>
          <p:cNvSpPr/>
          <p:nvPr/>
        </p:nvSpPr>
        <p:spPr>
          <a:xfrm>
            <a:off x="5518819" y="1746088"/>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6" name="Shape 446"/>
          <p:cNvSpPr/>
          <p:nvPr/>
        </p:nvSpPr>
        <p:spPr>
          <a:xfrm>
            <a:off x="4509355" y="1746088"/>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7" name="Shape 447"/>
          <p:cNvSpPr/>
          <p:nvPr/>
        </p:nvSpPr>
        <p:spPr>
          <a:xfrm>
            <a:off x="3537248" y="1760788"/>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8" name="Shape 448"/>
          <p:cNvSpPr/>
          <p:nvPr/>
        </p:nvSpPr>
        <p:spPr>
          <a:xfrm>
            <a:off x="6418312" y="4372439"/>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9" name="Shape 449"/>
          <p:cNvSpPr/>
          <p:nvPr/>
        </p:nvSpPr>
        <p:spPr>
          <a:xfrm>
            <a:off x="5468676" y="4390144"/>
            <a:ext cx="648071" cy="576064"/>
          </a:xfrm>
          <a:prstGeom prst="ellipse">
            <a:avLst/>
          </a:prstGeom>
          <a:solidFill>
            <a:srgbClr val="00B05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0" name="Shape 450"/>
          <p:cNvSpPr/>
          <p:nvPr/>
        </p:nvSpPr>
        <p:spPr>
          <a:xfrm>
            <a:off x="7375550" y="3495630"/>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1" name="Shape 451"/>
          <p:cNvSpPr/>
          <p:nvPr/>
        </p:nvSpPr>
        <p:spPr>
          <a:xfrm>
            <a:off x="6382476" y="3474435"/>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2" name="Shape 452"/>
          <p:cNvSpPr/>
          <p:nvPr/>
        </p:nvSpPr>
        <p:spPr>
          <a:xfrm>
            <a:off x="5476180" y="3533182"/>
            <a:ext cx="648071" cy="576064"/>
          </a:xfrm>
          <a:prstGeom prst="ellipse">
            <a:avLst/>
          </a:prstGeom>
          <a:solidFill>
            <a:srgbClr val="00B05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3" name="Shape 453"/>
          <p:cNvSpPr/>
          <p:nvPr/>
        </p:nvSpPr>
        <p:spPr>
          <a:xfrm>
            <a:off x="4509355" y="3495630"/>
            <a:ext cx="648071" cy="576064"/>
          </a:xfrm>
          <a:prstGeom prst="ellipse">
            <a:avLst/>
          </a:prstGeom>
          <a:solidFill>
            <a:srgbClr val="00B05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4" name="Shape 454"/>
          <p:cNvSpPr/>
          <p:nvPr/>
        </p:nvSpPr>
        <p:spPr>
          <a:xfrm>
            <a:off x="6418312" y="5245173"/>
            <a:ext cx="648071" cy="576064"/>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5" name="Shape 455"/>
          <p:cNvSpPr/>
          <p:nvPr/>
        </p:nvSpPr>
        <p:spPr>
          <a:xfrm>
            <a:off x="5444319" y="5247105"/>
            <a:ext cx="648071" cy="576064"/>
          </a:xfrm>
          <a:prstGeom prst="ellipse">
            <a:avLst/>
          </a:prstGeom>
          <a:solidFill>
            <a:srgbClr val="00B05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6" name="Shape 456"/>
          <p:cNvSpPr/>
          <p:nvPr/>
        </p:nvSpPr>
        <p:spPr>
          <a:xfrm>
            <a:off x="7407400" y="4372439"/>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7" name="Shape 457"/>
          <p:cNvSpPr/>
          <p:nvPr/>
        </p:nvSpPr>
        <p:spPr>
          <a:xfrm>
            <a:off x="7407400" y="5247123"/>
            <a:ext cx="648071" cy="576064"/>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8" name="Shape 458"/>
          <p:cNvSpPr/>
          <p:nvPr/>
        </p:nvSpPr>
        <p:spPr>
          <a:xfrm>
            <a:off x="3537248" y="3518717"/>
            <a:ext cx="648071" cy="576064"/>
          </a:xfrm>
          <a:prstGeom prst="ellipse">
            <a:avLst/>
          </a:prstGeom>
          <a:solidFill>
            <a:srgbClr val="00B05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9" name="Shape 459"/>
          <p:cNvSpPr txBox="1"/>
          <p:nvPr/>
        </p:nvSpPr>
        <p:spPr>
          <a:xfrm>
            <a:off x="3359696" y="6165303"/>
            <a:ext cx="4896544"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a:solidFill>
                  <a:schemeClr val="dk1"/>
                </a:solidFill>
                <a:latin typeface="Calibri"/>
                <a:ea typeface="Calibri"/>
                <a:cs typeface="Calibri"/>
                <a:sym typeface="Calibri"/>
              </a:rPr>
              <a:t>     1   +    3    +    5   +    7   +    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CPA Model</a:t>
            </a:r>
            <a:br>
              <a:rPr lang="en-GB" sz="4400" b="0" i="0" u="none" strike="noStrike" cap="none">
                <a:solidFill>
                  <a:schemeClr val="dk1"/>
                </a:solidFill>
                <a:latin typeface="Calibri"/>
                <a:ea typeface="Calibri"/>
                <a:cs typeface="Calibri"/>
                <a:sym typeface="Calibri"/>
              </a:rPr>
            </a:br>
            <a:r>
              <a:rPr lang="en-GB" sz="2800" b="0" i="0" u="none" strike="noStrike" cap="none">
                <a:solidFill>
                  <a:schemeClr val="dk1"/>
                </a:solidFill>
                <a:latin typeface="Calibri"/>
                <a:ea typeface="Calibri"/>
                <a:cs typeface="Calibri"/>
                <a:sym typeface="Calibri"/>
              </a:rPr>
              <a:t>Jerome Bruner</a:t>
            </a:r>
          </a:p>
        </p:txBody>
      </p:sp>
      <p:pic>
        <p:nvPicPr>
          <p:cNvPr id="466" name="Shape 466"/>
          <p:cNvPicPr preferRelativeResize="0">
            <a:picLocks noGrp="1"/>
          </p:cNvPicPr>
          <p:nvPr>
            <p:ph type="body" idx="1"/>
          </p:nvPr>
        </p:nvPicPr>
        <p:blipFill rotWithShape="1">
          <a:blip r:embed="rId3">
            <a:alphaModFix/>
          </a:blip>
          <a:srcRect/>
          <a:stretch/>
        </p:blipFill>
        <p:spPr>
          <a:xfrm>
            <a:off x="5015880" y="2868268"/>
            <a:ext cx="2232248" cy="1700447"/>
          </a:xfrm>
          <a:prstGeom prst="rect">
            <a:avLst/>
          </a:prstGeom>
          <a:noFill/>
          <a:ln>
            <a:noFill/>
          </a:ln>
        </p:spPr>
      </p:pic>
      <p:sp>
        <p:nvSpPr>
          <p:cNvPr id="467" name="Shape 467"/>
          <p:cNvSpPr/>
          <p:nvPr/>
        </p:nvSpPr>
        <p:spPr>
          <a:xfrm>
            <a:off x="8184232" y="998691"/>
            <a:ext cx="2304256" cy="1386772"/>
          </a:xfrm>
          <a:prstGeom prst="cloudCallout">
            <a:avLst>
              <a:gd name="adj1" fmla="val -59781"/>
              <a:gd name="adj2" fmla="val 111854"/>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a:solidFill>
                  <a:schemeClr val="dk1"/>
                </a:solidFill>
                <a:latin typeface="Calibri"/>
                <a:ea typeface="Calibri"/>
                <a:cs typeface="Calibri"/>
                <a:sym typeface="Calibri"/>
              </a:rPr>
              <a:t>Symbolic</a:t>
            </a:r>
          </a:p>
        </p:txBody>
      </p:sp>
      <p:sp>
        <p:nvSpPr>
          <p:cNvPr id="468" name="Shape 468"/>
          <p:cNvSpPr/>
          <p:nvPr/>
        </p:nvSpPr>
        <p:spPr>
          <a:xfrm>
            <a:off x="5533187" y="659033"/>
            <a:ext cx="2376263" cy="1726432"/>
          </a:xfrm>
          <a:prstGeom prst="cloudCallout">
            <a:avLst>
              <a:gd name="adj1" fmla="val -14420"/>
              <a:gd name="adj2" fmla="val 68586"/>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a:solidFill>
                  <a:schemeClr val="dk1"/>
                </a:solidFill>
                <a:latin typeface="Calibri"/>
                <a:ea typeface="Calibri"/>
                <a:cs typeface="Calibri"/>
                <a:sym typeface="Calibri"/>
              </a:rPr>
              <a:t>Iconic</a:t>
            </a:r>
          </a:p>
        </p:txBody>
      </p:sp>
      <p:sp>
        <p:nvSpPr>
          <p:cNvPr id="469" name="Shape 469"/>
          <p:cNvSpPr/>
          <p:nvPr/>
        </p:nvSpPr>
        <p:spPr>
          <a:xfrm flipH="1">
            <a:off x="1775519" y="1911772"/>
            <a:ext cx="2592287" cy="1368151"/>
          </a:xfrm>
          <a:prstGeom prst="cloudCallout">
            <a:avLst>
              <a:gd name="adj1" fmla="val -38470"/>
              <a:gd name="adj2" fmla="val 90967"/>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a:solidFill>
                  <a:schemeClr val="dk1"/>
                </a:solidFill>
                <a:latin typeface="Calibri"/>
                <a:ea typeface="Calibri"/>
                <a:cs typeface="Calibri"/>
                <a:sym typeface="Calibri"/>
              </a:rPr>
              <a:t>Enactive</a:t>
            </a:r>
          </a:p>
        </p:txBody>
      </p:sp>
      <p:pic>
        <p:nvPicPr>
          <p:cNvPr id="470" name="Shape 470"/>
          <p:cNvPicPr preferRelativeResize="0"/>
          <p:nvPr/>
        </p:nvPicPr>
        <p:blipFill rotWithShape="1">
          <a:blip r:embed="rId4">
            <a:alphaModFix/>
          </a:blip>
          <a:srcRect/>
          <a:stretch/>
        </p:blipFill>
        <p:spPr>
          <a:xfrm>
            <a:off x="2099556" y="4844182"/>
            <a:ext cx="7992887" cy="1512167"/>
          </a:xfrm>
          <a:prstGeom prst="rect">
            <a:avLst/>
          </a:prstGeom>
          <a:noFill/>
          <a:ln>
            <a:noFill/>
          </a:ln>
        </p:spPr>
      </p:pic>
      <p:sp>
        <p:nvSpPr>
          <p:cNvPr id="471" name="Shape 471"/>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Concrete representation</a:t>
            </a:r>
          </a:p>
        </p:txBody>
      </p:sp>
      <p:sp>
        <p:nvSpPr>
          <p:cNvPr id="477" name="Shape 47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The enactive stage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An idea or skill acted out with real objects.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This is a 'hands on' component using real objects</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Foundation for conceptual understanding.</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Eg Twelve divided by 2</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478" name="Shape 47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479" name="Shape 479" descr="תיאור Cuisenaire zotzak.jpg"/>
          <p:cNvPicPr preferRelativeResize="0"/>
          <p:nvPr/>
        </p:nvPicPr>
        <p:blipFill rotWithShape="1">
          <a:blip r:embed="rId3">
            <a:alphaModFix/>
          </a:blip>
          <a:srcRect/>
          <a:stretch/>
        </p:blipFill>
        <p:spPr>
          <a:xfrm>
            <a:off x="956226" y="4635201"/>
            <a:ext cx="1826730" cy="1541760"/>
          </a:xfrm>
          <a:prstGeom prst="rect">
            <a:avLst/>
          </a:prstGeom>
          <a:noFill/>
          <a:ln>
            <a:noFill/>
          </a:ln>
        </p:spPr>
      </p:pic>
      <p:pic>
        <p:nvPicPr>
          <p:cNvPr id="480" name="Shape 480"/>
          <p:cNvPicPr preferRelativeResize="0"/>
          <p:nvPr/>
        </p:nvPicPr>
        <p:blipFill rotWithShape="1">
          <a:blip r:embed="rId4">
            <a:alphaModFix/>
          </a:blip>
          <a:srcRect/>
          <a:stretch/>
        </p:blipFill>
        <p:spPr>
          <a:xfrm>
            <a:off x="4619041" y="4635201"/>
            <a:ext cx="5562944" cy="1504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1" i="0" u="sng" strike="noStrike" cap="none">
                <a:solidFill>
                  <a:schemeClr val="dk1"/>
                </a:solidFill>
                <a:latin typeface="Calibri"/>
                <a:ea typeface="Calibri"/>
                <a:cs typeface="Calibri"/>
                <a:sym typeface="Calibri"/>
              </a:rPr>
              <a:t>Five Core Competencies In Maths</a:t>
            </a:r>
          </a:p>
        </p:txBody>
      </p:sp>
      <p:sp>
        <p:nvSpPr>
          <p:cNvPr id="104" name="Shape 10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Visualisation</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Number Sense</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Metacognition</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Generalisation</a:t>
            </a:r>
          </a:p>
          <a:p>
            <a:pPr marL="0" marR="0" lvl="0" indent="0" algn="ctr"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Communication</a:t>
            </a:r>
          </a:p>
          <a:p>
            <a:pPr marL="0" marR="0" lvl="0" indent="0" algn="l" rtl="0">
              <a:lnSpc>
                <a:spcPct val="8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105" name="Shape 10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b="0" i="0" u="none" strike="noStrike" cap="none">
                <a:solidFill>
                  <a:srgbClr val="888888"/>
                </a:solidFill>
                <a:latin typeface="Calibri"/>
                <a:ea typeface="Calibri"/>
                <a:cs typeface="Calibri"/>
                <a:sym typeface="Calibri"/>
              </a:rPr>
              <a:t>www.judyhornigold.co.uk</a:t>
            </a:r>
          </a:p>
        </p:txBody>
      </p:sp>
      <p:pic>
        <p:nvPicPr>
          <p:cNvPr id="106" name="Shape 106" descr="Metacognition"/>
          <p:cNvPicPr preferRelativeResize="0"/>
          <p:nvPr/>
        </p:nvPicPr>
        <p:blipFill rotWithShape="1">
          <a:blip r:embed="rId3">
            <a:alphaModFix/>
          </a:blip>
          <a:srcRect/>
          <a:stretch/>
        </p:blipFill>
        <p:spPr>
          <a:xfrm>
            <a:off x="5830817" y="2567782"/>
            <a:ext cx="2322582" cy="23669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Pictorial representation</a:t>
            </a:r>
            <a:br>
              <a:rPr lang="en-GB" sz="4400" b="0" i="0" u="none" strike="noStrike" cap="none">
                <a:solidFill>
                  <a:schemeClr val="dk1"/>
                </a:solidFill>
                <a:latin typeface="Calibri"/>
                <a:ea typeface="Calibri"/>
                <a:cs typeface="Calibri"/>
                <a:sym typeface="Calibri"/>
              </a:rPr>
            </a:br>
            <a:endParaRPr lang="en-GB" sz="4400" b="0" i="0" u="none" strike="noStrike" cap="none">
              <a:solidFill>
                <a:schemeClr val="dk1"/>
              </a:solidFill>
              <a:latin typeface="Calibri"/>
              <a:ea typeface="Calibri"/>
              <a:cs typeface="Calibri"/>
              <a:sym typeface="Calibri"/>
            </a:endParaRPr>
          </a:p>
        </p:txBody>
      </p:sp>
      <p:sp>
        <p:nvSpPr>
          <p:cNvPr id="486" name="Shape 48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The iconic stage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Relating hands on experience to representations, such as a diagram or picture of  the problem. </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487" name="Shape 487"/>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
        <p:nvSpPr>
          <p:cNvPr id="488" name="Shape 488"/>
          <p:cNvSpPr/>
          <p:nvPr/>
        </p:nvSpPr>
        <p:spPr>
          <a:xfrm>
            <a:off x="1550504" y="3697357"/>
            <a:ext cx="2716695" cy="2479606"/>
          </a:xfrm>
          <a:prstGeom prst="ellipse">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89" name="Shape 489"/>
          <p:cNvSpPr/>
          <p:nvPr/>
        </p:nvSpPr>
        <p:spPr>
          <a:xfrm>
            <a:off x="6096000" y="3697357"/>
            <a:ext cx="2716695" cy="2479606"/>
          </a:xfrm>
          <a:prstGeom prst="ellipse">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0" name="Shape 490"/>
          <p:cNvSpPr/>
          <p:nvPr/>
        </p:nvSpPr>
        <p:spPr>
          <a:xfrm>
            <a:off x="2305877" y="4121426"/>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1" name="Shape 491"/>
          <p:cNvSpPr/>
          <p:nvPr/>
        </p:nvSpPr>
        <p:spPr>
          <a:xfrm>
            <a:off x="3193773" y="4184373"/>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2" name="Shape 492"/>
          <p:cNvSpPr/>
          <p:nvPr/>
        </p:nvSpPr>
        <p:spPr>
          <a:xfrm>
            <a:off x="2087216" y="5225392"/>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3" name="Shape 493"/>
          <p:cNvSpPr/>
          <p:nvPr/>
        </p:nvSpPr>
        <p:spPr>
          <a:xfrm>
            <a:off x="2948607" y="5370442"/>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4" name="Shape 494"/>
          <p:cNvSpPr/>
          <p:nvPr/>
        </p:nvSpPr>
        <p:spPr>
          <a:xfrm>
            <a:off x="2915477" y="4731026"/>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5" name="Shape 495"/>
          <p:cNvSpPr/>
          <p:nvPr/>
        </p:nvSpPr>
        <p:spPr>
          <a:xfrm>
            <a:off x="3916016" y="4784032"/>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6" name="Shape 496"/>
          <p:cNvSpPr/>
          <p:nvPr/>
        </p:nvSpPr>
        <p:spPr>
          <a:xfrm>
            <a:off x="8300828" y="5437428"/>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7" name="Shape 497"/>
          <p:cNvSpPr/>
          <p:nvPr/>
        </p:nvSpPr>
        <p:spPr>
          <a:xfrm>
            <a:off x="6891129" y="5437428"/>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8" name="Shape 498"/>
          <p:cNvSpPr/>
          <p:nvPr/>
        </p:nvSpPr>
        <p:spPr>
          <a:xfrm>
            <a:off x="7513982" y="4890051"/>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9" name="Shape 499"/>
          <p:cNvSpPr/>
          <p:nvPr/>
        </p:nvSpPr>
        <p:spPr>
          <a:xfrm>
            <a:off x="6665842" y="4697894"/>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00" name="Shape 500"/>
          <p:cNvSpPr/>
          <p:nvPr/>
        </p:nvSpPr>
        <p:spPr>
          <a:xfrm>
            <a:off x="8153400" y="4578626"/>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01" name="Shape 501"/>
          <p:cNvSpPr/>
          <p:nvPr/>
        </p:nvSpPr>
        <p:spPr>
          <a:xfrm>
            <a:off x="7229060" y="4214191"/>
            <a:ext cx="225287" cy="212034"/>
          </a:xfrm>
          <a:prstGeom prst="ellipse">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Abstract representation</a:t>
            </a:r>
          </a:p>
        </p:txBody>
      </p:sp>
      <p:sp>
        <p:nvSpPr>
          <p:cNvPr id="507" name="Shape 507"/>
          <p:cNvSpPr txBox="1">
            <a:spLocks noGrp="1"/>
          </p:cNvSpPr>
          <p:nvPr>
            <p:ph type="body" idx="1"/>
          </p:nvPr>
        </p:nvSpPr>
        <p:spPr>
          <a:xfrm>
            <a:off x="838200" y="1444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The symbolic stage</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Representing problems using mathematical notation</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For example: 12 ÷ 2 = 6 This is the ultimate mode, for it "is clearly the most mysterious of the three."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509" name="Shape 509" descr="mind your mind game for (aboriginal) children."/>
          <p:cNvPicPr preferRelativeResize="0"/>
          <p:nvPr/>
        </p:nvPicPr>
        <p:blipFill rotWithShape="1">
          <a:blip r:embed="rId3">
            <a:alphaModFix/>
          </a:blip>
          <a:srcRect/>
          <a:stretch/>
        </p:blipFill>
        <p:spPr>
          <a:xfrm>
            <a:off x="4171121" y="4001294"/>
            <a:ext cx="3160485" cy="25143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descr="File:London Bus route 23.JPG - Wikipedia, the free encyclopedia"/>
          <p:cNvPicPr preferRelativeResize="0">
            <a:picLocks noGrp="1"/>
          </p:cNvPicPr>
          <p:nvPr>
            <p:ph type="body" idx="1"/>
          </p:nvPr>
        </p:nvPicPr>
        <p:blipFill rotWithShape="1">
          <a:blip r:embed="rId3">
            <a:alphaModFix/>
          </a:blip>
          <a:srcRect/>
          <a:stretch/>
        </p:blipFill>
        <p:spPr>
          <a:xfrm>
            <a:off x="889983" y="3726628"/>
            <a:ext cx="4804093" cy="2629721"/>
          </a:xfrm>
          <a:prstGeom prst="rect">
            <a:avLst/>
          </a:prstGeom>
          <a:noFill/>
          <a:ln>
            <a:noFill/>
          </a:ln>
        </p:spPr>
      </p:pic>
      <p:sp>
        <p:nvSpPr>
          <p:cNvPr id="515" name="Shape 51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516" name="Shape 516" descr="Description ICCE Illinois School Bus.jpg"/>
          <p:cNvPicPr preferRelativeResize="0"/>
          <p:nvPr/>
        </p:nvPicPr>
        <p:blipFill rotWithShape="1">
          <a:blip r:embed="rId4">
            <a:alphaModFix/>
          </a:blip>
          <a:srcRect/>
          <a:stretch/>
        </p:blipFill>
        <p:spPr>
          <a:xfrm>
            <a:off x="889984" y="365125"/>
            <a:ext cx="4804093" cy="3190217"/>
          </a:xfrm>
          <a:prstGeom prst="rect">
            <a:avLst/>
          </a:prstGeom>
          <a:noFill/>
          <a:ln>
            <a:noFill/>
          </a:ln>
        </p:spPr>
      </p:pic>
      <p:pic>
        <p:nvPicPr>
          <p:cNvPr id="517" name="Shape 517" descr="... caricatura que suerte que me haya tocado un bus con techo alto no"/>
          <p:cNvPicPr preferRelativeResize="0"/>
          <p:nvPr/>
        </p:nvPicPr>
        <p:blipFill rotWithShape="1">
          <a:blip r:embed="rId5">
            <a:alphaModFix/>
          </a:blip>
          <a:srcRect/>
          <a:stretch/>
        </p:blipFill>
        <p:spPr>
          <a:xfrm>
            <a:off x="7543028" y="365125"/>
            <a:ext cx="3934268" cy="2803165"/>
          </a:xfrm>
          <a:prstGeom prst="rect">
            <a:avLst/>
          </a:prstGeom>
          <a:noFill/>
          <a:ln>
            <a:noFill/>
          </a:ln>
        </p:spPr>
      </p:pic>
      <p:pic>
        <p:nvPicPr>
          <p:cNvPr id="518" name="Shape 518" descr="File:BUS-Logo-blau.svg - Wikimedia Commons"/>
          <p:cNvPicPr preferRelativeResize="0"/>
          <p:nvPr/>
        </p:nvPicPr>
        <p:blipFill rotWithShape="1">
          <a:blip r:embed="rId6">
            <a:alphaModFix/>
          </a:blip>
          <a:srcRect/>
          <a:stretch/>
        </p:blipFill>
        <p:spPr>
          <a:xfrm>
            <a:off x="7736500" y="3555342"/>
            <a:ext cx="2938297" cy="293829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Finger Activities</a:t>
            </a:r>
          </a:p>
        </p:txBody>
      </p:sp>
      <p:sp>
        <p:nvSpPr>
          <p:cNvPr id="524" name="Shape 52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
        <p:nvSpPr>
          <p:cNvPr id="525" name="Shape 525"/>
          <p:cNvSpPr txBox="1"/>
          <p:nvPr/>
        </p:nvSpPr>
        <p:spPr>
          <a:xfrm>
            <a:off x="3848100" y="5665567"/>
            <a:ext cx="516254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Berteletti, I., &amp; Booth, J. R. (2015).</a:t>
            </a:r>
          </a:p>
        </p:txBody>
      </p:sp>
      <p:pic>
        <p:nvPicPr>
          <p:cNvPr id="526" name="Shape 526"/>
          <p:cNvPicPr preferRelativeResize="0">
            <a:picLocks noGrp="1"/>
          </p:cNvPicPr>
          <p:nvPr>
            <p:ph type="body" idx="1"/>
          </p:nvPr>
        </p:nvPicPr>
        <p:blipFill rotWithShape="1">
          <a:blip r:embed="rId3">
            <a:alphaModFix/>
          </a:blip>
          <a:srcRect/>
          <a:stretch/>
        </p:blipFill>
        <p:spPr>
          <a:xfrm>
            <a:off x="3848100" y="1690688"/>
            <a:ext cx="3962399" cy="30435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Rocking the Piano</a:t>
            </a:r>
          </a:p>
        </p:txBody>
      </p:sp>
      <p:pic>
        <p:nvPicPr>
          <p:cNvPr id="532" name="Shape 532"/>
          <p:cNvPicPr preferRelativeResize="0">
            <a:picLocks noGrp="1"/>
          </p:cNvPicPr>
          <p:nvPr>
            <p:ph type="body" idx="1"/>
          </p:nvPr>
        </p:nvPicPr>
        <p:blipFill rotWithShape="1">
          <a:blip r:embed="rId3">
            <a:alphaModFix/>
          </a:blip>
          <a:srcRect/>
          <a:stretch/>
        </p:blipFill>
        <p:spPr>
          <a:xfrm>
            <a:off x="4695825" y="2496343"/>
            <a:ext cx="2800349" cy="3009899"/>
          </a:xfrm>
          <a:prstGeom prst="rect">
            <a:avLst/>
          </a:prstGeom>
          <a:noFill/>
          <a:ln>
            <a:noFill/>
          </a:ln>
        </p:spPr>
      </p:pic>
      <p:sp>
        <p:nvSpPr>
          <p:cNvPr id="533" name="Shape 53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Finger Maze</a:t>
            </a:r>
          </a:p>
        </p:txBody>
      </p:sp>
      <p:sp>
        <p:nvSpPr>
          <p:cNvPr id="539" name="Shape 53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540" name="Shape 540"/>
          <p:cNvPicPr preferRelativeResize="0"/>
          <p:nvPr/>
        </p:nvPicPr>
        <p:blipFill rotWithShape="1">
          <a:blip r:embed="rId3">
            <a:alphaModFix/>
          </a:blip>
          <a:srcRect/>
          <a:stretch/>
        </p:blipFill>
        <p:spPr>
          <a:xfrm>
            <a:off x="2305049" y="1828800"/>
            <a:ext cx="7586663" cy="3371850"/>
          </a:xfrm>
          <a:prstGeom prst="rect">
            <a:avLst/>
          </a:prstGeom>
          <a:noFill/>
          <a:ln>
            <a:noFill/>
          </a:ln>
        </p:spPr>
      </p:pic>
      <p:sp>
        <p:nvSpPr>
          <p:cNvPr id="541" name="Shape 541"/>
          <p:cNvSpPr txBox="1"/>
          <p:nvPr/>
        </p:nvSpPr>
        <p:spPr>
          <a:xfrm>
            <a:off x="2552700" y="5543550"/>
            <a:ext cx="46481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Gracia-Bafalluy, M. and Noel, M. P. (2008)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Singapore Maths</a:t>
            </a:r>
          </a:p>
        </p:txBody>
      </p:sp>
      <p:pic>
        <p:nvPicPr>
          <p:cNvPr id="548" name="Shape 548" descr="http://universes-in-universe.de/asia/sgp/img/e-singapore.gif"/>
          <p:cNvPicPr preferRelativeResize="0">
            <a:picLocks noGrp="1"/>
          </p:cNvPicPr>
          <p:nvPr>
            <p:ph type="body" idx="1"/>
          </p:nvPr>
        </p:nvPicPr>
        <p:blipFill rotWithShape="1">
          <a:blip r:embed="rId3">
            <a:alphaModFix/>
          </a:blip>
          <a:srcRect/>
          <a:stretch/>
        </p:blipFill>
        <p:spPr>
          <a:xfrm>
            <a:off x="3791744" y="1772816"/>
            <a:ext cx="4596531" cy="3328614"/>
          </a:xfrm>
          <a:prstGeom prst="rect">
            <a:avLst/>
          </a:prstGeom>
          <a:noFill/>
          <a:ln>
            <a:noFill/>
          </a:ln>
        </p:spPr>
      </p:pic>
      <p:sp>
        <p:nvSpPr>
          <p:cNvPr id="549" name="Shape 54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Big Ideas in Singapore Maths</a:t>
            </a:r>
          </a:p>
        </p:txBody>
      </p:sp>
      <p:sp>
        <p:nvSpPr>
          <p:cNvPr id="556" name="Shape 55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spcAft>
                <a:spcPts val="0"/>
              </a:spcAft>
              <a:buClr>
                <a:schemeClr val="dk1"/>
              </a:buClr>
              <a:buSzPct val="100000"/>
              <a:buFont typeface="Calibri"/>
              <a:buAutoNum type="arabicPeriod"/>
            </a:pPr>
            <a:r>
              <a:rPr lang="en-GB" sz="2800" b="0" i="0" u="none" strike="noStrike" cap="none">
                <a:solidFill>
                  <a:schemeClr val="dk1"/>
                </a:solidFill>
                <a:latin typeface="Calibri"/>
                <a:ea typeface="Calibri"/>
                <a:cs typeface="Calibri"/>
                <a:sym typeface="Calibri"/>
              </a:rPr>
              <a:t>Visualisation</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       Concrete          Pictorial             Abstract</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2.   Number sense</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3.   Generalisation/Making connections and finding patterns</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4.    Communication</a:t>
            </a:r>
          </a:p>
          <a:p>
            <a:pPr marL="0" marR="0" lvl="0" indent="0" algn="l" rtl="0">
              <a:lnSpc>
                <a:spcPct val="90000"/>
              </a:lnSpc>
              <a:spcBef>
                <a:spcPts val="1000"/>
              </a:spcBef>
              <a:spcAft>
                <a:spcPts val="0"/>
              </a:spcAft>
              <a:buClr>
                <a:schemeClr val="dk1"/>
              </a:buClr>
              <a:buSzPct val="25000"/>
              <a:buFont typeface="Arial"/>
              <a:buNone/>
            </a:pPr>
            <a:r>
              <a:rPr lang="en-GB" sz="3200" b="0" i="0" u="none" strike="noStrike" cap="none">
                <a:solidFill>
                  <a:schemeClr val="dk1"/>
                </a:solidFill>
                <a:latin typeface="Calibri"/>
                <a:ea typeface="Calibri"/>
                <a:cs typeface="Calibri"/>
                <a:sym typeface="Calibri"/>
              </a:rPr>
              <a:t>5.   Metacognition</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6.   Systematic Variation</a:t>
            </a:r>
          </a:p>
          <a:p>
            <a:pPr marL="685800" marR="0" lvl="1" indent="-228600" algn="l" rtl="0">
              <a:lnSpc>
                <a:spcPct val="90000"/>
              </a:lnSpc>
              <a:spcBef>
                <a:spcPts val="500"/>
              </a:spcBef>
              <a:buClr>
                <a:schemeClr val="dk1"/>
              </a:buClr>
              <a:buSzPct val="25000"/>
              <a:buFont typeface="Verdana"/>
              <a:buNone/>
            </a:pPr>
            <a:endParaRPr sz="2400" b="0" i="0" u="none" strike="noStrike" cap="none">
              <a:solidFill>
                <a:schemeClr val="dk1"/>
              </a:solidFill>
              <a:latin typeface="Calibri"/>
              <a:ea typeface="Calibri"/>
              <a:cs typeface="Calibri"/>
              <a:sym typeface="Calibri"/>
            </a:endParaRPr>
          </a:p>
        </p:txBody>
      </p:sp>
      <p:sp>
        <p:nvSpPr>
          <p:cNvPr id="557" name="Shape 557"/>
          <p:cNvSpPr/>
          <p:nvPr/>
        </p:nvSpPr>
        <p:spPr>
          <a:xfrm>
            <a:off x="2914650" y="2497138"/>
            <a:ext cx="533399" cy="152399"/>
          </a:xfrm>
          <a:prstGeom prst="right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8" name="Shape 558"/>
          <p:cNvSpPr/>
          <p:nvPr/>
        </p:nvSpPr>
        <p:spPr>
          <a:xfrm>
            <a:off x="4991100" y="2516982"/>
            <a:ext cx="533399" cy="152399"/>
          </a:xfrm>
          <a:prstGeom prst="right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9" name="Shape 55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Bar Modelling</a:t>
            </a:r>
          </a:p>
        </p:txBody>
      </p:sp>
      <p:pic>
        <p:nvPicPr>
          <p:cNvPr id="565" name="Shape 565"/>
          <p:cNvPicPr preferRelativeResize="0">
            <a:picLocks noGrp="1"/>
          </p:cNvPicPr>
          <p:nvPr>
            <p:ph type="body" idx="1"/>
          </p:nvPr>
        </p:nvPicPr>
        <p:blipFill rotWithShape="1">
          <a:blip r:embed="rId3">
            <a:alphaModFix/>
          </a:blip>
          <a:srcRect/>
          <a:stretch/>
        </p:blipFill>
        <p:spPr>
          <a:xfrm>
            <a:off x="2999657" y="1916833"/>
            <a:ext cx="6327158" cy="3701602"/>
          </a:xfrm>
          <a:prstGeom prst="rect">
            <a:avLst/>
          </a:prstGeom>
          <a:noFill/>
          <a:ln>
            <a:noFill/>
          </a:ln>
        </p:spPr>
      </p:pic>
      <p:sp>
        <p:nvSpPr>
          <p:cNvPr id="566" name="Shape 566"/>
          <p:cNvSpPr txBox="1">
            <a:spLocks noGrp="1"/>
          </p:cNvSpPr>
          <p:nvPr>
            <p:ph type="ftr" idx="11"/>
          </p:nvPr>
        </p:nvSpPr>
        <p:spPr>
          <a:xfrm>
            <a:off x="983432" y="6237312"/>
            <a:ext cx="3759696" cy="47624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600" b="1">
                <a:solidFill>
                  <a:srgbClr val="002060"/>
                </a:solidFill>
                <a:latin typeface="Calibri"/>
                <a:ea typeface="Calibri"/>
                <a:cs typeface="Calibri"/>
                <a:sym typeface="Calibri"/>
              </a:rPr>
              <a:t>www.judyhornigold.co.uk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Bar Model example</a:t>
            </a:r>
          </a:p>
        </p:txBody>
      </p:sp>
      <p:sp>
        <p:nvSpPr>
          <p:cNvPr id="572" name="Shape 57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Arial"/>
              <a:buNone/>
            </a:pPr>
            <a:r>
              <a:rPr lang="en-GB" sz="4000" b="0" i="0" u="none" strike="noStrike" cap="none">
                <a:solidFill>
                  <a:schemeClr val="dk1"/>
                </a:solidFill>
                <a:latin typeface="Calibri"/>
                <a:ea typeface="Calibri"/>
                <a:cs typeface="Calibri"/>
                <a:sym typeface="Calibri"/>
              </a:rPr>
              <a:t>Zack spent 1/5 of his savings on a gift and ½ of the remainder on a book. </a:t>
            </a:r>
          </a:p>
          <a:p>
            <a:pPr marL="0" marR="0" lvl="0" indent="0" algn="ctr" rtl="0">
              <a:lnSpc>
                <a:spcPct val="90000"/>
              </a:lnSpc>
              <a:spcBef>
                <a:spcPts val="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Arial"/>
              <a:buNone/>
            </a:pPr>
            <a:r>
              <a:rPr lang="en-GB" sz="4000" b="0" i="0" u="none" strike="noStrike" cap="none">
                <a:solidFill>
                  <a:schemeClr val="dk1"/>
                </a:solidFill>
                <a:latin typeface="Calibri"/>
                <a:ea typeface="Calibri"/>
                <a:cs typeface="Calibri"/>
                <a:sym typeface="Calibri"/>
              </a:rPr>
              <a:t>The book cost $12. </a:t>
            </a:r>
          </a:p>
          <a:p>
            <a:pPr marL="0" marR="0" lvl="0" indent="0" algn="ctr" rtl="0">
              <a:lnSpc>
                <a:spcPct val="90000"/>
              </a:lnSpc>
              <a:spcBef>
                <a:spcPts val="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Arial"/>
              <a:buNone/>
            </a:pPr>
            <a:r>
              <a:rPr lang="en-GB" sz="4000" b="0" i="0" u="none" strike="noStrike" cap="none">
                <a:solidFill>
                  <a:schemeClr val="dk1"/>
                </a:solidFill>
                <a:latin typeface="Calibri"/>
                <a:ea typeface="Calibri"/>
                <a:cs typeface="Calibri"/>
                <a:sym typeface="Calibri"/>
              </a:rPr>
              <a:t>How much were Zack’s savings?</a:t>
            </a:r>
          </a:p>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573" name="Shape 57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The Eyes of the Mind</a:t>
            </a:r>
          </a:p>
        </p:txBody>
      </p:sp>
      <p:sp>
        <p:nvSpPr>
          <p:cNvPr id="113" name="Shape 113"/>
          <p:cNvSpPr txBox="1">
            <a:spLocks noGrp="1"/>
          </p:cNvSpPr>
          <p:nvPr>
            <p:ph type="body" idx="1"/>
          </p:nvPr>
        </p:nvSpPr>
        <p:spPr>
          <a:xfrm>
            <a:off x="838200" y="1190848"/>
            <a:ext cx="10515599" cy="516742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‘Mathematics is an excellent vehicle for the development and improvement of a person’s intellectual competence’</a:t>
            </a: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Singapore Ministry for Education</a:t>
            </a:r>
          </a:p>
          <a:p>
            <a:pPr marL="0" marR="0" lvl="0" indent="0" algn="l" rtl="0">
              <a:lnSpc>
                <a:spcPct val="80000"/>
              </a:lnSpc>
              <a:spcBef>
                <a:spcPts val="10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Maths is the vehicle not the destination</a:t>
            </a:r>
          </a:p>
          <a:p>
            <a:pPr marL="0" marR="0" lvl="0" indent="0" algn="l" rtl="0">
              <a:lnSpc>
                <a:spcPct val="80000"/>
              </a:lnSpc>
              <a:spcBef>
                <a:spcPts val="10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Intelligence is the destination</a:t>
            </a:r>
          </a:p>
          <a:p>
            <a:pPr marL="0" marR="0" lvl="0" indent="0" algn="l" rtl="0">
              <a:lnSpc>
                <a:spcPct val="80000"/>
              </a:lnSpc>
              <a:spcBef>
                <a:spcPts val="10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Visualisation leads to intelligence</a:t>
            </a:r>
          </a:p>
          <a:p>
            <a:pPr marL="0" marR="0" lvl="0" indent="0" algn="l" rtl="0">
              <a:lnSpc>
                <a:spcPct val="80000"/>
              </a:lnSpc>
              <a:spcBef>
                <a:spcPts val="1000"/>
              </a:spcBef>
              <a:buClr>
                <a:schemeClr val="dk1"/>
              </a:buClr>
              <a:buSzPct val="25000"/>
              <a:buFont typeface="Arial"/>
              <a:buNone/>
            </a:pPr>
            <a:r>
              <a:rPr lang="en-GB" sz="2590" b="0" i="0" u="none" strike="noStrike" cap="none">
                <a:solidFill>
                  <a:schemeClr val="dk1"/>
                </a:solidFill>
                <a:latin typeface="Calibri"/>
                <a:ea typeface="Calibri"/>
                <a:cs typeface="Calibri"/>
                <a:sym typeface="Calibri"/>
              </a:rPr>
              <a:t>Developed by saying- Can you imagine? Can you see this in the eyes of your mind?</a:t>
            </a:r>
          </a:p>
        </p:txBody>
      </p:sp>
      <p:sp>
        <p:nvSpPr>
          <p:cNvPr id="114" name="Shape 11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b="0" i="0" u="none" strike="noStrike" cap="none">
                <a:solidFill>
                  <a:srgbClr val="888888"/>
                </a:solidFill>
                <a:latin typeface="Calibri"/>
                <a:ea typeface="Calibri"/>
                <a:cs typeface="Calibri"/>
                <a:sym typeface="Calibri"/>
              </a:rPr>
              <a:t>www.judyhornigold.co.uk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Zack’s Savings</a:t>
            </a:r>
          </a:p>
        </p:txBody>
      </p:sp>
      <p:sp>
        <p:nvSpPr>
          <p:cNvPr id="579" name="Shape 57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
        <p:nvSpPr>
          <p:cNvPr id="580" name="Shape 580"/>
          <p:cNvSpPr/>
          <p:nvPr/>
        </p:nvSpPr>
        <p:spPr>
          <a:xfrm>
            <a:off x="1498476" y="1174741"/>
            <a:ext cx="9062019" cy="2923876"/>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GB" sz="3200">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Zack spent 1/5 of his savings on a gift and ½ of the remainder on a book. The book cost $12. How much were Zack’s savings?</a:t>
            </a: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aphicFrame>
        <p:nvGraphicFramePr>
          <p:cNvPr id="581" name="Shape 581"/>
          <p:cNvGraphicFramePr/>
          <p:nvPr/>
        </p:nvGraphicFramePr>
        <p:xfrm>
          <a:off x="2789128" y="4389289"/>
          <a:ext cx="3000000" cy="3000000"/>
        </p:xfrm>
        <a:graphic>
          <a:graphicData uri="http://schemas.openxmlformats.org/drawingml/2006/table">
            <a:tbl>
              <a:tblPr firstRow="1" bandRow="1">
                <a:noFill/>
                <a:tableStyleId>{DF12839D-0855-42E4-81D8-250A89C0566A}</a:tableStyleId>
              </a:tblPr>
              <a:tblGrid>
                <a:gridCol w="1300275"/>
                <a:gridCol w="1292025"/>
                <a:gridCol w="1296150"/>
                <a:gridCol w="1296150"/>
                <a:gridCol w="1296150"/>
              </a:tblGrid>
              <a:tr h="967225">
                <a:tc>
                  <a:txBody>
                    <a:bodyPr/>
                    <a:lstStyle/>
                    <a:p>
                      <a:pPr marL="0" marR="0" lvl="0" indent="0" algn="l" rtl="0">
                        <a:spcBef>
                          <a:spcPts val="0"/>
                        </a:spcBef>
                        <a:buSzPct val="25000"/>
                        <a:buNone/>
                      </a:pPr>
                      <a:r>
                        <a:rPr lang="en-GB" sz="2800">
                          <a:solidFill>
                            <a:srgbClr val="000000"/>
                          </a:solidFill>
                        </a:rPr>
                        <a:t>1/5 on a gift</a:t>
                      </a:r>
                    </a:p>
                  </a:txBody>
                  <a:tcPr marL="91450" marR="91450" marT="45725" marB="45725">
                    <a:solidFill>
                      <a:srgbClr val="FFFF00"/>
                    </a:solidFill>
                  </a:tcPr>
                </a:tc>
                <a:tc>
                  <a:txBody>
                    <a:bodyPr/>
                    <a:lstStyle/>
                    <a:p>
                      <a:pPr marL="0" marR="0" lvl="0" indent="0" algn="l" rtl="0">
                        <a:spcBef>
                          <a:spcPts val="0"/>
                        </a:spcBef>
                        <a:buSzPct val="25000"/>
                        <a:buNone/>
                      </a:pPr>
                      <a:endParaRPr sz="1800"/>
                    </a:p>
                  </a:txBody>
                  <a:tcPr marL="91450" marR="91450" marT="45725" marB="45725">
                    <a:solidFill>
                      <a:srgbClr val="FF0000"/>
                    </a:solidFill>
                  </a:tcPr>
                </a:tc>
                <a:tc>
                  <a:txBody>
                    <a:bodyPr/>
                    <a:lstStyle/>
                    <a:p>
                      <a:pPr marL="0" marR="0" lvl="0" indent="0" algn="l" rtl="0">
                        <a:spcBef>
                          <a:spcPts val="0"/>
                        </a:spcBef>
                        <a:buSzPct val="25000"/>
                        <a:buNone/>
                      </a:pPr>
                      <a:endParaRPr sz="1800"/>
                    </a:p>
                  </a:txBody>
                  <a:tcPr marL="91450" marR="91450" marT="45725" marB="45725">
                    <a:solidFill>
                      <a:srgbClr val="FF0000"/>
                    </a:solidFill>
                  </a:tcPr>
                </a:tc>
                <a:tc>
                  <a:txBody>
                    <a:bodyPr/>
                    <a:lstStyle/>
                    <a:p>
                      <a:pPr marL="0" marR="0" lvl="0" indent="0" algn="l" rtl="0">
                        <a:spcBef>
                          <a:spcPts val="0"/>
                        </a:spcBef>
                        <a:buSzPct val="25000"/>
                        <a:buNone/>
                      </a:pPr>
                      <a:r>
                        <a:rPr lang="en-GB" sz="4000">
                          <a:solidFill>
                            <a:schemeClr val="dk1"/>
                          </a:solidFill>
                        </a:rPr>
                        <a:t>Book</a:t>
                      </a:r>
                    </a:p>
                    <a:p>
                      <a:pPr marL="0" marR="0" lvl="0" indent="0" algn="l" rtl="0">
                        <a:spcBef>
                          <a:spcPts val="0"/>
                        </a:spcBef>
                        <a:buSzPct val="25000"/>
                        <a:buNone/>
                      </a:pPr>
                      <a:r>
                        <a:rPr lang="en-GB" sz="4000">
                          <a:solidFill>
                            <a:schemeClr val="dk1"/>
                          </a:solidFill>
                        </a:rPr>
                        <a:t>($6)</a:t>
                      </a:r>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GB" sz="3600">
                          <a:solidFill>
                            <a:schemeClr val="dk1"/>
                          </a:solidFill>
                        </a:rPr>
                        <a:t>= $12</a:t>
                      </a:r>
                    </a:p>
                    <a:p>
                      <a:pPr marL="0" marR="0" lvl="0" indent="0" algn="l" rtl="0">
                        <a:spcBef>
                          <a:spcPts val="0"/>
                        </a:spcBef>
                        <a:buSzPct val="25000"/>
                        <a:buNone/>
                      </a:pPr>
                      <a:r>
                        <a:rPr lang="en-GB" sz="4000">
                          <a:solidFill>
                            <a:schemeClr val="dk1"/>
                          </a:solidFill>
                        </a:rPr>
                        <a:t>($6)</a:t>
                      </a:r>
                    </a:p>
                  </a:txBody>
                  <a:tcPr marL="91450" marR="91450" marT="45725" marB="45725">
                    <a:solidFill>
                      <a:srgbClr val="92D050"/>
                    </a:solidFill>
                  </a:tcPr>
                </a:tc>
              </a:tr>
            </a:tbl>
          </a:graphicData>
        </a:graphic>
      </p:graphicFrame>
      <p:graphicFrame>
        <p:nvGraphicFramePr>
          <p:cNvPr id="582" name="Shape 582"/>
          <p:cNvGraphicFramePr/>
          <p:nvPr/>
        </p:nvGraphicFramePr>
        <p:xfrm>
          <a:off x="2789124" y="2636680"/>
          <a:ext cx="3000000" cy="3000000"/>
        </p:xfrm>
        <a:graphic>
          <a:graphicData uri="http://schemas.openxmlformats.org/drawingml/2006/table">
            <a:tbl>
              <a:tblPr firstRow="1" bandRow="1">
                <a:noFill/>
                <a:tableStyleId>{DF12839D-0855-42E4-81D8-250A89C0566A}</a:tableStyleId>
              </a:tblPr>
              <a:tblGrid>
                <a:gridCol w="1296150"/>
                <a:gridCol w="1296150"/>
                <a:gridCol w="1296150"/>
                <a:gridCol w="1296150"/>
                <a:gridCol w="1296150"/>
              </a:tblGrid>
              <a:tr h="1130400">
                <a:tc>
                  <a:txBody>
                    <a:bodyPr/>
                    <a:lstStyle/>
                    <a:p>
                      <a:pPr marL="0" marR="0" lvl="0" indent="0" algn="l" rtl="0">
                        <a:spcBef>
                          <a:spcPts val="0"/>
                        </a:spcBef>
                        <a:buSzPct val="25000"/>
                        <a:buNone/>
                      </a:pPr>
                      <a:r>
                        <a:rPr lang="en-GB" sz="2800">
                          <a:solidFill>
                            <a:schemeClr val="dk1"/>
                          </a:solidFill>
                        </a:rPr>
                        <a:t>1/5 on the gift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Further Examples</a:t>
            </a:r>
          </a:p>
        </p:txBody>
      </p:sp>
      <p:sp>
        <p:nvSpPr>
          <p:cNvPr id="588" name="Shape 58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Char char="•"/>
            </a:pPr>
            <a:r>
              <a:rPr lang="en-GB" sz="2800" b="0" i="0" u="none" strike="noStrike" cap="none">
                <a:solidFill>
                  <a:schemeClr val="dk1"/>
                </a:solidFill>
                <a:latin typeface="Arial"/>
                <a:ea typeface="Arial"/>
                <a:cs typeface="Arial"/>
                <a:sym typeface="Arial"/>
              </a:rPr>
              <a:t>Aaron has three times as much money as Beth. Together, they have $156. </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25000"/>
              <a:buFont typeface="Arial"/>
              <a:buChar char="•"/>
            </a:pPr>
            <a:r>
              <a:rPr lang="en-GB" sz="2800" b="0" i="0" u="none" strike="noStrike" cap="none">
                <a:solidFill>
                  <a:schemeClr val="dk1"/>
                </a:solidFill>
                <a:latin typeface="Arial"/>
                <a:ea typeface="Arial"/>
                <a:cs typeface="Arial"/>
                <a:sym typeface="Arial"/>
              </a:rPr>
              <a:t>How much do they each have?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589" name="Shape 58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Divide by 3? Divide by 4?</a:t>
            </a:r>
          </a:p>
        </p:txBody>
      </p:sp>
      <p:sp>
        <p:nvSpPr>
          <p:cNvPr id="595" name="Shape 59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Aaron	</a:t>
            </a:r>
          </a:p>
          <a:p>
            <a:pPr marL="228600" marR="0" lvl="0" indent="-22860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Beth</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25000"/>
              <a:buFont typeface="Arial"/>
              <a:buChar char="•"/>
            </a:pPr>
            <a:r>
              <a:rPr lang="en-GB" sz="2800" b="0" i="0" u="none" strike="noStrike" cap="none">
                <a:solidFill>
                  <a:schemeClr val="dk1"/>
                </a:solidFill>
                <a:latin typeface="Arial"/>
                <a:ea typeface="Arial"/>
                <a:cs typeface="Arial"/>
                <a:sym typeface="Arial"/>
              </a:rPr>
              <a:t>Aaron has </a:t>
            </a:r>
            <a:r>
              <a:rPr lang="en-GB" sz="2800" b="0" i="0" u="none" strike="noStrike" cap="none">
                <a:solidFill>
                  <a:schemeClr val="dk1"/>
                </a:solidFill>
                <a:highlight>
                  <a:srgbClr val="FF0000"/>
                </a:highlight>
                <a:latin typeface="Arial"/>
                <a:ea typeface="Arial"/>
                <a:cs typeface="Arial"/>
                <a:sym typeface="Arial"/>
              </a:rPr>
              <a:t>three</a:t>
            </a:r>
            <a:r>
              <a:rPr lang="en-GB" sz="2800" b="0" i="0" u="none" strike="noStrike" cap="none">
                <a:solidFill>
                  <a:schemeClr val="dk1"/>
                </a:solidFill>
                <a:latin typeface="Arial"/>
                <a:ea typeface="Arial"/>
                <a:cs typeface="Arial"/>
                <a:sym typeface="Arial"/>
              </a:rPr>
              <a:t> times as much money as Beth. Together, they have $156. </a:t>
            </a:r>
          </a:p>
          <a:p>
            <a:pPr marL="228600" marR="0" lvl="0" indent="-22860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ct val="25000"/>
              <a:buFont typeface="Arial"/>
              <a:buChar char="•"/>
            </a:pPr>
            <a:r>
              <a:rPr lang="en-GB" sz="2800" b="0" i="0" u="none" strike="noStrike" cap="none">
                <a:solidFill>
                  <a:schemeClr val="dk1"/>
                </a:solidFill>
                <a:latin typeface="Arial"/>
                <a:ea typeface="Arial"/>
                <a:cs typeface="Arial"/>
                <a:sym typeface="Arial"/>
              </a:rPr>
              <a:t>How much do they each have?</a:t>
            </a:r>
          </a:p>
          <a:p>
            <a:pPr marL="0" marR="0" lvl="0" indent="0" algn="l" rtl="0">
              <a:lnSpc>
                <a:spcPct val="8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596" name="Shape 596"/>
          <p:cNvGraphicFramePr/>
          <p:nvPr/>
        </p:nvGraphicFramePr>
        <p:xfrm>
          <a:off x="2032000" y="1825625"/>
          <a:ext cx="3000000" cy="3000000"/>
        </p:xfrm>
        <a:graphic>
          <a:graphicData uri="http://schemas.openxmlformats.org/drawingml/2006/table">
            <a:tbl>
              <a:tblPr firstRow="1" bandRow="1">
                <a:noFill/>
                <a:tableStyleId>{DF12839D-0855-42E4-81D8-250A89C0566A}</a:tableStyleId>
              </a:tblPr>
              <a:tblGrid>
                <a:gridCol w="2709325"/>
                <a:gridCol w="2709325"/>
                <a:gridCol w="2709325"/>
              </a:tblGrid>
              <a:tr h="3708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4"/>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4"/>
                    </a:solidFill>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4"/>
                    </a:solidFill>
                  </a:tcPr>
                </a:tc>
              </a:tr>
            </a:tbl>
          </a:graphicData>
        </a:graphic>
      </p:graphicFrame>
      <p:graphicFrame>
        <p:nvGraphicFramePr>
          <p:cNvPr id="597" name="Shape 597"/>
          <p:cNvGraphicFramePr/>
          <p:nvPr/>
        </p:nvGraphicFramePr>
        <p:xfrm>
          <a:off x="2032000" y="2926839"/>
          <a:ext cx="3000000" cy="3000000"/>
        </p:xfrm>
        <a:graphic>
          <a:graphicData uri="http://schemas.openxmlformats.org/drawingml/2006/table">
            <a:tbl>
              <a:tblPr firstRow="1" bandRow="1">
                <a:noFill/>
                <a:tableStyleId>{DF12839D-0855-42E4-81D8-250A89C0566A}</a:tableStyleId>
              </a:tblPr>
              <a:tblGrid>
                <a:gridCol w="2666125"/>
              </a:tblGrid>
              <a:tr h="370850">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4"/>
                    </a:solidFill>
                  </a:tcPr>
                </a:tc>
              </a:tr>
            </a:tbl>
          </a:graphicData>
        </a:graphic>
      </p:graphicFrame>
      <p:sp>
        <p:nvSpPr>
          <p:cNvPr id="598" name="Shape 59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Mia Shopping problem</a:t>
            </a:r>
          </a:p>
        </p:txBody>
      </p:sp>
      <p:sp>
        <p:nvSpPr>
          <p:cNvPr id="604" name="Shape 60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Mia saved up some money for shopping. Her mother gave her $150 more. At a shop, Mia spend $80 on a bag and half of the remaining money on a pair of shoes. She was then left with $55. How much money did she save up?</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605" name="Shape 60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graphicFrame>
        <p:nvGraphicFramePr>
          <p:cNvPr id="606" name="Shape 606"/>
          <p:cNvGraphicFramePr/>
          <p:nvPr/>
        </p:nvGraphicFramePr>
        <p:xfrm>
          <a:off x="1003300" y="4167716"/>
          <a:ext cx="3000000" cy="3000000"/>
        </p:xfrm>
        <a:graphic>
          <a:graphicData uri="http://schemas.openxmlformats.org/drawingml/2006/table">
            <a:tbl>
              <a:tblPr firstRow="1" bandRow="1">
                <a:noFill/>
                <a:tableStyleId>{DF12839D-0855-42E4-81D8-250A89C0566A}</a:tableStyleId>
              </a:tblPr>
              <a:tblGrid>
                <a:gridCol w="2749550"/>
                <a:gridCol w="5378450"/>
              </a:tblGrid>
              <a:tr h="370850">
                <a:tc>
                  <a:txBody>
                    <a:bodyPr/>
                    <a:lstStyle/>
                    <a:p>
                      <a:pPr marL="0" marR="0" lvl="0" indent="0" algn="ctr" rtl="0">
                        <a:spcBef>
                          <a:spcPts val="0"/>
                        </a:spcBef>
                        <a:buSzPct val="25000"/>
                        <a:buNone/>
                      </a:pPr>
                      <a:r>
                        <a:rPr lang="en-GB" sz="4000">
                          <a:solidFill>
                            <a:schemeClr val="dk1"/>
                          </a:solidFill>
                        </a:rPr>
                        <a: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4000">
                          <a:solidFill>
                            <a:schemeClr val="dk1"/>
                          </a:solidFill>
                        </a:rPr>
                        <a:t>150</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graphicFrame>
        <p:nvGraphicFramePr>
          <p:cNvPr id="607" name="Shape 607"/>
          <p:cNvGraphicFramePr/>
          <p:nvPr/>
        </p:nvGraphicFramePr>
        <p:xfrm>
          <a:off x="1003300" y="4966598"/>
          <a:ext cx="3000000" cy="3000000"/>
        </p:xfrm>
        <a:graphic>
          <a:graphicData uri="http://schemas.openxmlformats.org/drawingml/2006/table">
            <a:tbl>
              <a:tblPr firstRow="1" bandRow="1">
                <a:noFill/>
                <a:tableStyleId>{DF12839D-0855-42E4-81D8-250A89C0566A}</a:tableStyleId>
              </a:tblPr>
              <a:tblGrid>
                <a:gridCol w="3873500"/>
                <a:gridCol w="2209800"/>
                <a:gridCol w="2044700"/>
              </a:tblGrid>
              <a:tr h="370850">
                <a:tc>
                  <a:txBody>
                    <a:bodyPr/>
                    <a:lstStyle/>
                    <a:p>
                      <a:pPr marL="0" marR="0" lvl="0" indent="0" algn="ctr" rtl="0">
                        <a:spcBef>
                          <a:spcPts val="0"/>
                        </a:spcBef>
                        <a:buSzPct val="25000"/>
                        <a:buNone/>
                      </a:pPr>
                      <a:r>
                        <a:rPr lang="en-GB" sz="4000">
                          <a:solidFill>
                            <a:schemeClr val="dk1"/>
                          </a:solidFill>
                        </a:rPr>
                        <a:t>80</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4000">
                          <a:solidFill>
                            <a:schemeClr val="dk1"/>
                          </a:solidFill>
                        </a:rPr>
                        <a:t>55</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GB" sz="4000">
                          <a:solidFill>
                            <a:schemeClr val="dk1"/>
                          </a:solidFill>
                        </a:rPr>
                        <a:t>55</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Before and After Problem</a:t>
            </a:r>
          </a:p>
        </p:txBody>
      </p:sp>
      <p:sp>
        <p:nvSpPr>
          <p:cNvPr id="613" name="Shape 61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3200" b="0" i="0" u="none" strike="noStrike" cap="none">
                <a:solidFill>
                  <a:schemeClr val="dk1"/>
                </a:solidFill>
                <a:latin typeface="Calibri"/>
                <a:ea typeface="Calibri"/>
                <a:cs typeface="Calibri"/>
                <a:sym typeface="Calibri"/>
              </a:rPr>
              <a:t>Sam had 5 times as many marbles as Tom. If Sam gives 26 marbles to Tom, the two friends will have exactly the same amount. </a:t>
            </a:r>
          </a:p>
          <a:p>
            <a:pPr marL="0" marR="0" lvl="0" indent="0" algn="l" rtl="0">
              <a:lnSpc>
                <a:spcPct val="90000"/>
              </a:lnSpc>
              <a:spcBef>
                <a:spcPts val="0"/>
              </a:spcBef>
              <a:spcAft>
                <a:spcPts val="0"/>
              </a:spcAft>
              <a:buClr>
                <a:schemeClr val="dk1"/>
              </a:buClr>
              <a:buSzPct val="25000"/>
              <a:buFont typeface="Arial"/>
              <a:buNone/>
            </a:pPr>
            <a:r>
              <a:rPr lang="en-GB" sz="3200" b="0" i="0" u="none" strike="noStrike" cap="none">
                <a:solidFill>
                  <a:schemeClr val="dk1"/>
                </a:solidFill>
                <a:latin typeface="Calibri"/>
                <a:ea typeface="Calibri"/>
                <a:cs typeface="Calibri"/>
                <a:sym typeface="Calibri"/>
              </a:rPr>
              <a:t>How many marbles do they have altogether?</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614" name="Shape 61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pic>
        <p:nvPicPr>
          <p:cNvPr id="615" name="Shape 615" descr="Marbles toy by Jonnathon on DeviantArt"/>
          <p:cNvPicPr preferRelativeResize="0"/>
          <p:nvPr/>
        </p:nvPicPr>
        <p:blipFill rotWithShape="1">
          <a:blip r:embed="rId3">
            <a:alphaModFix/>
          </a:blip>
          <a:srcRect/>
          <a:stretch/>
        </p:blipFill>
        <p:spPr>
          <a:xfrm>
            <a:off x="4038600" y="3802539"/>
            <a:ext cx="3165897" cy="23744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21" name="Shape 621"/>
          <p:cNvSpPr txBox="1">
            <a:spLocks noGrp="1"/>
          </p:cNvSpPr>
          <p:nvPr>
            <p:ph type="body" idx="1"/>
          </p:nvPr>
        </p:nvSpPr>
        <p:spPr>
          <a:xfrm>
            <a:off x="838200" y="1703278"/>
            <a:ext cx="10515599" cy="43513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800" b="1" i="0" u="sng" strike="noStrike" cap="none">
                <a:solidFill>
                  <a:schemeClr val="dk1"/>
                </a:solidFill>
                <a:latin typeface="Calibri"/>
                <a:ea typeface="Calibri"/>
                <a:cs typeface="Calibri"/>
                <a:sym typeface="Calibri"/>
              </a:rPr>
              <a:t>Before</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Sam</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Tom </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1" i="0" u="sng" strike="noStrike" cap="none">
                <a:solidFill>
                  <a:schemeClr val="dk1"/>
                </a:solidFill>
                <a:latin typeface="Calibri"/>
                <a:ea typeface="Calibri"/>
                <a:cs typeface="Calibri"/>
                <a:sym typeface="Calibri"/>
              </a:rPr>
              <a:t>After</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Sam</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Tom</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Where are the 26 marbles? Can you see?</a:t>
            </a:r>
          </a:p>
          <a:p>
            <a:pPr marL="0" marR="0" lvl="0" indent="0" algn="l" rtl="0">
              <a:lnSpc>
                <a:spcPct val="8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622" name="Shape 622"/>
          <p:cNvGraphicFramePr/>
          <p:nvPr/>
        </p:nvGraphicFramePr>
        <p:xfrm>
          <a:off x="2236951" y="2251293"/>
          <a:ext cx="3000000" cy="3000000"/>
        </p:xfrm>
        <a:graphic>
          <a:graphicData uri="http://schemas.openxmlformats.org/drawingml/2006/table">
            <a:tbl>
              <a:tblPr firstRow="1" bandRow="1">
                <a:noFill/>
                <a:tableStyleId>{DF12839D-0855-42E4-81D8-250A89C0566A}</a:tableStyleId>
              </a:tblPr>
              <a:tblGrid>
                <a:gridCol w="1625600"/>
                <a:gridCol w="1625600"/>
                <a:gridCol w="1625600"/>
                <a:gridCol w="1625600"/>
                <a:gridCol w="1625600"/>
              </a:tblGrid>
              <a:tr h="370850">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graphicFrame>
        <p:nvGraphicFramePr>
          <p:cNvPr id="623" name="Shape 623"/>
          <p:cNvGraphicFramePr/>
          <p:nvPr/>
        </p:nvGraphicFramePr>
        <p:xfrm>
          <a:off x="2236951" y="2850668"/>
          <a:ext cx="3000000" cy="3000000"/>
        </p:xfrm>
        <a:graphic>
          <a:graphicData uri="http://schemas.openxmlformats.org/drawingml/2006/table">
            <a:tbl>
              <a:tblPr firstRow="1" bandRow="1">
                <a:noFill/>
                <a:tableStyleId>{DF12839D-0855-42E4-81D8-250A89C0566A}</a:tableStyleId>
              </a:tblPr>
              <a:tblGrid>
                <a:gridCol w="1578300"/>
              </a:tblGrid>
              <a:tr h="370850">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624" name="Shape 62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graphicFrame>
        <p:nvGraphicFramePr>
          <p:cNvPr id="625" name="Shape 625"/>
          <p:cNvGraphicFramePr/>
          <p:nvPr/>
        </p:nvGraphicFramePr>
        <p:xfrm>
          <a:off x="2236952" y="3839741"/>
          <a:ext cx="3000000" cy="3000000"/>
        </p:xfrm>
        <a:graphic>
          <a:graphicData uri="http://schemas.openxmlformats.org/drawingml/2006/table">
            <a:tbl>
              <a:tblPr firstRow="1" bandRow="1">
                <a:noFill/>
                <a:tableStyleId>{DF12839D-0855-42E4-81D8-250A89C0566A}</a:tableStyleId>
              </a:tblPr>
              <a:tblGrid>
                <a:gridCol w="1654650"/>
                <a:gridCol w="1654650"/>
                <a:gridCol w="1654650"/>
              </a:tblGrid>
              <a:tr h="0">
                <a:tc>
                  <a:txBody>
                    <a:bodyPr/>
                    <a:lstStyle/>
                    <a:p>
                      <a:pPr marL="0" marR="0" lvl="0" indent="0" algn="l" rtl="0">
                        <a:spcBef>
                          <a:spcPts val="0"/>
                        </a:spcBef>
                        <a:buSzPct val="25000"/>
                        <a:buNone/>
                      </a:pPr>
                      <a:endParaRPr sz="1800"/>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tcPr>
                </a:tc>
              </a:tr>
            </a:tbl>
          </a:graphicData>
        </a:graphic>
      </p:graphicFrame>
      <p:graphicFrame>
        <p:nvGraphicFramePr>
          <p:cNvPr id="626" name="Shape 626"/>
          <p:cNvGraphicFramePr/>
          <p:nvPr/>
        </p:nvGraphicFramePr>
        <p:xfrm>
          <a:off x="2236952" y="4580466"/>
          <a:ext cx="3000000" cy="3000000"/>
        </p:xfrm>
        <a:graphic>
          <a:graphicData uri="http://schemas.openxmlformats.org/drawingml/2006/table">
            <a:tbl>
              <a:tblPr firstRow="1" bandRow="1">
                <a:noFill/>
                <a:tableStyleId>{DF12839D-0855-42E4-81D8-250A89C0566A}</a:tableStyleId>
              </a:tblPr>
              <a:tblGrid>
                <a:gridCol w="1654650"/>
                <a:gridCol w="1654650"/>
                <a:gridCol w="1654650"/>
              </a:tblGrid>
              <a:tr h="370850">
                <a:tc>
                  <a:txBody>
                    <a:bodyPr/>
                    <a:lstStyle/>
                    <a:p>
                      <a:pPr marL="0" marR="0" lvl="0" indent="0" algn="l" rtl="0">
                        <a:spcBef>
                          <a:spcPts val="0"/>
                        </a:spcBef>
                        <a:buSzPct val="25000"/>
                        <a:buNone/>
                      </a:pPr>
                      <a:endParaRPr sz="1800"/>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3959" b="0" i="0" u="none" strike="noStrike" cap="none">
                <a:solidFill>
                  <a:schemeClr val="dk1"/>
                </a:solidFill>
                <a:latin typeface="Calibri"/>
                <a:ea typeface="Calibri"/>
                <a:cs typeface="Calibri"/>
                <a:sym typeface="Calibri"/>
              </a:rPr>
              <a:t>Professor Sharma</a:t>
            </a:r>
            <a:br>
              <a:rPr lang="en-GB" sz="3959" b="0" i="0" u="none" strike="noStrike" cap="none">
                <a:solidFill>
                  <a:schemeClr val="dk1"/>
                </a:solidFill>
                <a:latin typeface="Calibri"/>
                <a:ea typeface="Calibri"/>
                <a:cs typeface="Calibri"/>
                <a:sym typeface="Calibri"/>
              </a:rPr>
            </a:br>
            <a:r>
              <a:rPr lang="en-GB" sz="3959" b="0" i="0" u="none" strike="noStrike" cap="none">
                <a:solidFill>
                  <a:schemeClr val="dk1"/>
                </a:solidFill>
                <a:latin typeface="Calibri"/>
                <a:ea typeface="Calibri"/>
                <a:cs typeface="Calibri"/>
                <a:sym typeface="Calibri"/>
              </a:rPr>
              <a:t>Four major principles for teaching </a:t>
            </a:r>
            <a:br>
              <a:rPr lang="en-GB" sz="3959" b="0" i="0" u="none" strike="noStrike" cap="none">
                <a:solidFill>
                  <a:schemeClr val="dk1"/>
                </a:solidFill>
                <a:latin typeface="Calibri"/>
                <a:ea typeface="Calibri"/>
                <a:cs typeface="Calibri"/>
                <a:sym typeface="Calibri"/>
              </a:rPr>
            </a:br>
            <a:endParaRPr lang="en-GB" sz="3959" b="0" i="0" u="none" strike="noStrike" cap="none">
              <a:solidFill>
                <a:schemeClr val="dk1"/>
              </a:solidFill>
              <a:latin typeface="Calibri"/>
              <a:ea typeface="Calibri"/>
              <a:cs typeface="Calibri"/>
              <a:sym typeface="Calibri"/>
            </a:endParaRPr>
          </a:p>
        </p:txBody>
      </p:sp>
      <p:sp>
        <p:nvSpPr>
          <p:cNvPr id="633" name="Shape 633"/>
          <p:cNvSpPr txBox="1">
            <a:spLocks noGrp="1"/>
          </p:cNvSpPr>
          <p:nvPr>
            <p:ph type="body" idx="1"/>
          </p:nvPr>
        </p:nvSpPr>
        <p:spPr>
          <a:xfrm>
            <a:off x="1984375" y="1124744"/>
            <a:ext cx="8229600" cy="7056783"/>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514350" marR="0" lvl="0" indent="-514350" algn="l" rtl="0">
              <a:lnSpc>
                <a:spcPct val="90000"/>
              </a:lnSpc>
              <a:spcBef>
                <a:spcPts val="1000"/>
              </a:spcBef>
              <a:spcAft>
                <a:spcPts val="0"/>
              </a:spcAft>
              <a:buClr>
                <a:schemeClr val="dk1"/>
              </a:buClr>
              <a:buSzPct val="100000"/>
              <a:buFont typeface="Arial"/>
              <a:buAutoNum type="arabicPeriod"/>
            </a:pPr>
            <a:r>
              <a:rPr lang="en-GB" sz="2800" b="0" i="0" u="none" strike="noStrike" cap="none">
                <a:solidFill>
                  <a:schemeClr val="dk1"/>
                </a:solidFill>
                <a:latin typeface="Calibri"/>
                <a:ea typeface="Calibri"/>
                <a:cs typeface="Calibri"/>
                <a:sym typeface="Calibri"/>
              </a:rPr>
              <a:t>Use of Appropriate Concrete Models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2. Levels of Knowing Mathematical Ideas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3. The Three Components of a Mathematical </a:t>
            </a: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Idea </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4 The Questioning Technique</a:t>
            </a:r>
            <a:r>
              <a:rPr lang="en-GB" sz="2800" b="0" i="0" u="none" strike="noStrike" cap="none">
                <a:solidFill>
                  <a:srgbClr val="00B050"/>
                </a:solidFill>
                <a:latin typeface="Calibri"/>
                <a:ea typeface="Calibri"/>
                <a:cs typeface="Calibri"/>
                <a:sym typeface="Calibri"/>
              </a:rPr>
              <a:t/>
            </a:r>
            <a:br>
              <a:rPr lang="en-GB" sz="2800" b="0" i="0" u="none" strike="noStrike" cap="none">
                <a:solidFill>
                  <a:srgbClr val="00B050"/>
                </a:solidFill>
                <a:latin typeface="Calibri"/>
                <a:ea typeface="Calibri"/>
                <a:cs typeface="Calibri"/>
                <a:sym typeface="Calibri"/>
              </a:rPr>
            </a:br>
            <a:r>
              <a:rPr lang="en-GB" sz="2000" b="0" i="0" u="none" strike="noStrike" cap="none">
                <a:solidFill>
                  <a:schemeClr val="dk1"/>
                </a:solidFill>
                <a:latin typeface="Calibri"/>
                <a:ea typeface="Calibri"/>
                <a:cs typeface="Calibri"/>
                <a:sym typeface="Calibri"/>
              </a:rPr>
              <a:t>Professor Sharma Berkshire Mathematics</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AutoNum type="arabicPeriod"/>
            </a:pPr>
            <a:r>
              <a:rPr lang="en-GB" sz="1400" b="0" i="0" u="none" strike="noStrike" cap="none">
                <a:solidFill>
                  <a:schemeClr val="dk1"/>
                </a:solidFill>
                <a:latin typeface="Calibri"/>
                <a:ea typeface="Calibri"/>
                <a:cs typeface="Calibri"/>
                <a:sym typeface="Calibri"/>
              </a:rPr>
              <a:t/>
            </a:r>
            <a:br>
              <a:rPr lang="en-GB" sz="1400" b="0" i="0" u="none" strike="noStrike" cap="none">
                <a:solidFill>
                  <a:schemeClr val="dk1"/>
                </a:solidFill>
                <a:latin typeface="Calibri"/>
                <a:ea typeface="Calibri"/>
                <a:cs typeface="Calibri"/>
                <a:sym typeface="Calibri"/>
              </a:rPr>
            </a:br>
            <a:endParaRPr lang="en-GB" sz="1400" b="0" i="0" u="none" strike="noStrike" cap="none">
              <a:solidFill>
                <a:schemeClr val="dk1"/>
              </a:solidFill>
              <a:latin typeface="Calibri"/>
              <a:ea typeface="Calibri"/>
              <a:cs typeface="Calibri"/>
              <a:sym typeface="Calibri"/>
            </a:endParaRPr>
          </a:p>
        </p:txBody>
      </p:sp>
      <p:pic>
        <p:nvPicPr>
          <p:cNvPr id="634" name="Shape 634" descr="C:\Users\Judy\Pictures\cuisennaire rods.jpg"/>
          <p:cNvPicPr preferRelativeResize="0"/>
          <p:nvPr/>
        </p:nvPicPr>
        <p:blipFill rotWithShape="1">
          <a:blip r:embed="rId3">
            <a:alphaModFix/>
          </a:blip>
          <a:srcRect/>
          <a:stretch/>
        </p:blipFill>
        <p:spPr>
          <a:xfrm>
            <a:off x="8833042" y="1248559"/>
            <a:ext cx="1730575" cy="1149101"/>
          </a:xfrm>
          <a:prstGeom prst="rect">
            <a:avLst/>
          </a:prstGeom>
          <a:noFill/>
          <a:ln>
            <a:noFill/>
          </a:ln>
        </p:spPr>
      </p:pic>
      <p:pic>
        <p:nvPicPr>
          <p:cNvPr id="635" name="Shape 635" descr="C:\Users\Judy\AppData\Local\Microsoft\Windows\Temporary Internet Files\Content.IE5\8OCCKICO\MC900078622[1].wmf"/>
          <p:cNvPicPr preferRelativeResize="0"/>
          <p:nvPr/>
        </p:nvPicPr>
        <p:blipFill rotWithShape="1">
          <a:blip r:embed="rId4">
            <a:alphaModFix/>
          </a:blip>
          <a:srcRect/>
          <a:stretch/>
        </p:blipFill>
        <p:spPr>
          <a:xfrm>
            <a:off x="8427315" y="4293096"/>
            <a:ext cx="811452" cy="1745661"/>
          </a:xfrm>
          <a:prstGeom prst="rect">
            <a:avLst/>
          </a:prstGeom>
          <a:noFill/>
          <a:ln>
            <a:noFill/>
          </a:ln>
        </p:spPr>
      </p:pic>
      <p:sp>
        <p:nvSpPr>
          <p:cNvPr id="636" name="Shape 63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3959" b="1" i="0" u="none" strike="noStrike" cap="none">
                <a:solidFill>
                  <a:schemeClr val="dk1"/>
                </a:solidFill>
                <a:latin typeface="Calibri"/>
                <a:ea typeface="Calibri"/>
                <a:cs typeface="Calibri"/>
                <a:sym typeface="Calibri"/>
              </a:rPr>
              <a:t/>
            </a:r>
            <a:br>
              <a:rPr lang="en-GB" sz="3959" b="1" i="0" u="none" strike="noStrike" cap="none">
                <a:solidFill>
                  <a:schemeClr val="dk1"/>
                </a:solidFill>
                <a:latin typeface="Calibri"/>
                <a:ea typeface="Calibri"/>
                <a:cs typeface="Calibri"/>
                <a:sym typeface="Calibri"/>
              </a:rPr>
            </a:br>
            <a:r>
              <a:rPr lang="en-GB" sz="3959" b="1" i="0" u="none" strike="noStrike" cap="none">
                <a:solidFill>
                  <a:schemeClr val="dk1"/>
                </a:solidFill>
                <a:latin typeface="Calibri"/>
                <a:ea typeface="Calibri"/>
                <a:cs typeface="Calibri"/>
                <a:sym typeface="Calibri"/>
              </a:rPr>
              <a:t>1.Use of Appropriate Concrete Models</a:t>
            </a:r>
            <a:r>
              <a:rPr lang="en-GB" sz="3959" b="0" i="0" u="none" strike="noStrike" cap="none">
                <a:solidFill>
                  <a:schemeClr val="dk1"/>
                </a:solidFill>
                <a:latin typeface="Calibri"/>
                <a:ea typeface="Calibri"/>
                <a:cs typeface="Calibri"/>
                <a:sym typeface="Calibri"/>
              </a:rPr>
              <a:t/>
            </a:r>
            <a:br>
              <a:rPr lang="en-GB" sz="3959" b="0" i="0" u="none" strike="noStrike" cap="none">
                <a:solidFill>
                  <a:schemeClr val="dk1"/>
                </a:solidFill>
                <a:latin typeface="Calibri"/>
                <a:ea typeface="Calibri"/>
                <a:cs typeface="Calibri"/>
                <a:sym typeface="Calibri"/>
              </a:rPr>
            </a:br>
            <a:endParaRPr lang="en-GB" sz="3959"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r>
              <a:rPr lang="en-GB" sz="2800" b="0" i="0" u="none" strike="noStrike" cap="none">
                <a:solidFill>
                  <a:schemeClr val="dk1"/>
                </a:solidFill>
                <a:latin typeface="Calibri"/>
                <a:ea typeface="Calibri"/>
                <a:cs typeface="Calibri"/>
                <a:sym typeface="Calibri"/>
              </a:rPr>
              <a:t>For early mathematical concepts, it is important that a child experiences mathematics through appropriate and efficient learning models.</a:t>
            </a:r>
            <a:br>
              <a:rPr lang="en-GB" sz="2800" b="0" i="0" u="none" strike="noStrike" cap="none">
                <a:solidFill>
                  <a:schemeClr val="dk1"/>
                </a:solidFill>
                <a:latin typeface="Calibri"/>
                <a:ea typeface="Calibri"/>
                <a:cs typeface="Calibri"/>
                <a:sym typeface="Calibri"/>
              </a:rPr>
            </a:br>
            <a:r>
              <a:rPr lang="en-GB" sz="2800" b="0" i="0" u="none" strike="noStrike" cap="none">
                <a:solidFill>
                  <a:schemeClr val="dk1"/>
                </a:solidFill>
                <a:latin typeface="Calibri"/>
                <a:ea typeface="Calibri"/>
                <a:cs typeface="Calibri"/>
                <a:sym typeface="Calibri"/>
              </a:rPr>
              <a:t>Cuisenaire rods, base 10 materials and the Invicta Balance provide appropriate models for these concepts.</a:t>
            </a:r>
            <a:br>
              <a:rPr lang="en-GB" sz="2800" b="0" i="0" u="none" strike="noStrike" cap="none">
                <a:solidFill>
                  <a:schemeClr val="dk1"/>
                </a:solidFill>
                <a:latin typeface="Calibri"/>
                <a:ea typeface="Calibri"/>
                <a:cs typeface="Calibri"/>
                <a:sym typeface="Calibri"/>
              </a:rPr>
            </a:br>
            <a:endParaRPr lang="en-GB" sz="2800" b="0" i="0" u="none" strike="noStrike" cap="none">
              <a:solidFill>
                <a:schemeClr val="dk1"/>
              </a:solidFill>
              <a:latin typeface="Calibri"/>
              <a:ea typeface="Calibri"/>
              <a:cs typeface="Calibri"/>
              <a:sym typeface="Calibri"/>
            </a:endParaRPr>
          </a:p>
        </p:txBody>
      </p:sp>
      <p:pic>
        <p:nvPicPr>
          <p:cNvPr id="644" name="Shape 644" descr="http://www.invictagroup.co.uk/uploads/201084165156.jpg"/>
          <p:cNvPicPr preferRelativeResize="0"/>
          <p:nvPr/>
        </p:nvPicPr>
        <p:blipFill rotWithShape="1">
          <a:blip r:embed="rId3">
            <a:alphaModFix/>
          </a:blip>
          <a:srcRect/>
          <a:stretch/>
        </p:blipFill>
        <p:spPr>
          <a:xfrm>
            <a:off x="7896200" y="4653137"/>
            <a:ext cx="2128743" cy="2296691"/>
          </a:xfrm>
          <a:prstGeom prst="rect">
            <a:avLst/>
          </a:prstGeom>
          <a:noFill/>
          <a:ln>
            <a:noFill/>
          </a:ln>
        </p:spPr>
      </p:pic>
      <p:pic>
        <p:nvPicPr>
          <p:cNvPr id="645" name="Shape 645" descr="C:\Users\Judy\Pictures\base ten.jpg"/>
          <p:cNvPicPr preferRelativeResize="0"/>
          <p:nvPr/>
        </p:nvPicPr>
        <p:blipFill rotWithShape="1">
          <a:blip r:embed="rId4">
            <a:alphaModFix/>
          </a:blip>
          <a:srcRect/>
          <a:stretch/>
        </p:blipFill>
        <p:spPr>
          <a:xfrm>
            <a:off x="4799855" y="4652907"/>
            <a:ext cx="1626096" cy="1626096"/>
          </a:xfrm>
          <a:prstGeom prst="rect">
            <a:avLst/>
          </a:prstGeom>
          <a:noFill/>
          <a:ln>
            <a:noFill/>
          </a:ln>
        </p:spPr>
      </p:pic>
      <p:sp>
        <p:nvSpPr>
          <p:cNvPr id="646" name="Shape 64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2060"/>
              </a:buClr>
              <a:buSzPct val="25000"/>
              <a:buFont typeface="Calibri"/>
              <a:buNone/>
            </a:pPr>
            <a:r>
              <a:rPr lang="en-GB" sz="4400" b="0" i="0" u="none" strike="noStrike" cap="none">
                <a:solidFill>
                  <a:srgbClr val="002060"/>
                </a:solidFill>
                <a:latin typeface="Calibri"/>
                <a:ea typeface="Calibri"/>
                <a:cs typeface="Calibri"/>
                <a:sym typeface="Calibri"/>
              </a:rPr>
              <a:t>Concrete Materials</a:t>
            </a:r>
          </a:p>
        </p:txBody>
      </p:sp>
      <p:pic>
        <p:nvPicPr>
          <p:cNvPr id="653" name="Shape 653"/>
          <p:cNvPicPr preferRelativeResize="0"/>
          <p:nvPr/>
        </p:nvPicPr>
        <p:blipFill rotWithShape="1">
          <a:blip r:embed="rId3">
            <a:alphaModFix/>
          </a:blip>
          <a:srcRect/>
          <a:stretch/>
        </p:blipFill>
        <p:spPr>
          <a:xfrm>
            <a:off x="3020233" y="1556001"/>
            <a:ext cx="6096003" cy="2305046"/>
          </a:xfrm>
          <a:prstGeom prst="rect">
            <a:avLst/>
          </a:prstGeom>
          <a:noFill/>
          <a:ln>
            <a:noFill/>
          </a:ln>
        </p:spPr>
      </p:pic>
      <p:pic>
        <p:nvPicPr>
          <p:cNvPr id="654" name="Shape 654"/>
          <p:cNvPicPr preferRelativeResize="0"/>
          <p:nvPr/>
        </p:nvPicPr>
        <p:blipFill rotWithShape="1">
          <a:blip r:embed="rId4">
            <a:alphaModFix/>
          </a:blip>
          <a:srcRect/>
          <a:stretch/>
        </p:blipFill>
        <p:spPr>
          <a:xfrm>
            <a:off x="3020233" y="3861048"/>
            <a:ext cx="6096003" cy="2305046"/>
          </a:xfrm>
          <a:prstGeom prst="rect">
            <a:avLst/>
          </a:prstGeom>
          <a:noFill/>
          <a:ln>
            <a:noFill/>
          </a:ln>
        </p:spPr>
      </p:pic>
      <p:sp>
        <p:nvSpPr>
          <p:cNvPr id="655" name="Shape 65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1" i="0" u="none" strike="noStrike" cap="none">
                <a:solidFill>
                  <a:schemeClr val="dk1"/>
                </a:solidFill>
                <a:latin typeface="Calibri"/>
                <a:ea typeface="Calibri"/>
                <a:cs typeface="Calibri"/>
                <a:sym typeface="Calibri"/>
              </a:rPr>
              <a:t>2. Levels of Knowing Mathematical Ideas</a:t>
            </a:r>
          </a:p>
        </p:txBody>
      </p:sp>
      <p:sp>
        <p:nvSpPr>
          <p:cNvPr id="662" name="Shape 662"/>
          <p:cNvSpPr txBox="1">
            <a:spLocks noGrp="1"/>
          </p:cNvSpPr>
          <p:nvPr>
            <p:ph type="body" idx="1"/>
          </p:nvPr>
        </p:nvSpPr>
        <p:spPr>
          <a:xfrm>
            <a:off x="1984375" y="1052736"/>
            <a:ext cx="8229600" cy="5688632"/>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8636"/>
              <a:buFont typeface="Arial"/>
              <a:buChar char="•"/>
            </a:pPr>
            <a:r>
              <a:rPr lang="en-GB" sz="2170" b="1" i="0" u="none" strike="noStrike" cap="none">
                <a:solidFill>
                  <a:schemeClr val="dk1"/>
                </a:solidFill>
                <a:latin typeface="Calibri"/>
                <a:ea typeface="Calibri"/>
                <a:cs typeface="Calibri"/>
                <a:sym typeface="Calibri"/>
              </a:rPr>
              <a:t> </a:t>
            </a:r>
            <a:r>
              <a:rPr lang="en-GB" sz="2170" b="0" i="0" u="none" strike="noStrike" cap="none">
                <a:solidFill>
                  <a:schemeClr val="dk1"/>
                </a:solidFill>
                <a:latin typeface="Calibri"/>
                <a:ea typeface="Calibri"/>
                <a:cs typeface="Calibri"/>
                <a:sym typeface="Calibri"/>
              </a:rPr>
              <a:t/>
            </a:r>
            <a:br>
              <a:rPr lang="en-GB" sz="2170" b="0" i="0" u="none" strike="noStrike" cap="none">
                <a:solidFill>
                  <a:schemeClr val="dk1"/>
                </a:solidFill>
                <a:latin typeface="Calibri"/>
                <a:ea typeface="Calibri"/>
                <a:cs typeface="Calibri"/>
                <a:sym typeface="Calibri"/>
              </a:rPr>
            </a:br>
            <a:r>
              <a:rPr lang="en-GB" sz="2170" b="0" i="0" u="none" strike="noStrike" cap="none">
                <a:solidFill>
                  <a:schemeClr val="dk1"/>
                </a:solidFill>
                <a:latin typeface="Calibri"/>
                <a:ea typeface="Calibri"/>
                <a:cs typeface="Calibri"/>
                <a:sym typeface="Calibri"/>
              </a:rPr>
              <a:t/>
            </a:r>
            <a:br>
              <a:rPr lang="en-GB" sz="2170" b="0" i="0" u="none" strike="noStrike" cap="none">
                <a:solidFill>
                  <a:schemeClr val="dk1"/>
                </a:solidFill>
                <a:latin typeface="Calibri"/>
                <a:ea typeface="Calibri"/>
                <a:cs typeface="Calibri"/>
                <a:sym typeface="Calibri"/>
              </a:rPr>
            </a:br>
            <a:endParaRPr lang="en-GB" sz="217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GB" sz="2945" b="1" i="0" u="none" strike="noStrike" cap="none">
                <a:solidFill>
                  <a:schemeClr val="dk1"/>
                </a:solidFill>
                <a:latin typeface="Calibri"/>
                <a:ea typeface="Calibri"/>
                <a:cs typeface="Calibri"/>
                <a:sym typeface="Calibri"/>
              </a:rPr>
              <a:t>Intuitive</a:t>
            </a:r>
          </a:p>
          <a:p>
            <a:pPr marL="0" marR="0" lvl="0" indent="0" algn="l" rtl="0">
              <a:lnSpc>
                <a:spcPct val="70000"/>
              </a:lnSpc>
              <a:spcBef>
                <a:spcPts val="1000"/>
              </a:spcBef>
              <a:spcAft>
                <a:spcPts val="0"/>
              </a:spcAft>
              <a:buClr>
                <a:schemeClr val="dk1"/>
              </a:buClr>
              <a:buSzPct val="25000"/>
              <a:buFont typeface="Arial"/>
              <a:buNone/>
            </a:pPr>
            <a:r>
              <a:rPr lang="en-GB" sz="2945" b="0" i="1" u="none" strike="noStrike" cap="none">
                <a:solidFill>
                  <a:schemeClr val="dk1"/>
                </a:solidFill>
                <a:latin typeface="Calibri"/>
                <a:ea typeface="Calibri"/>
                <a:cs typeface="Calibri"/>
                <a:sym typeface="Calibri"/>
              </a:rPr>
              <a:t/>
            </a:r>
            <a:br>
              <a:rPr lang="en-GB" sz="2945" b="0" i="1" u="none" strike="noStrike" cap="none">
                <a:solidFill>
                  <a:schemeClr val="dk1"/>
                </a:solidFill>
                <a:latin typeface="Calibri"/>
                <a:ea typeface="Calibri"/>
                <a:cs typeface="Calibri"/>
                <a:sym typeface="Calibri"/>
              </a:rPr>
            </a:br>
            <a:r>
              <a:rPr lang="en-GB" sz="2945" b="1" i="0" u="none" strike="noStrike" cap="none">
                <a:solidFill>
                  <a:schemeClr val="dk1"/>
                </a:solidFill>
                <a:latin typeface="Calibri"/>
                <a:ea typeface="Calibri"/>
                <a:cs typeface="Calibri"/>
                <a:sym typeface="Calibri"/>
              </a:rPr>
              <a:t>Concrete  </a:t>
            </a:r>
            <a:r>
              <a:rPr lang="en-GB" sz="2945" b="0" i="1" u="none" strike="noStrike" cap="none">
                <a:solidFill>
                  <a:schemeClr val="dk1"/>
                </a:solidFill>
                <a:latin typeface="Calibri"/>
                <a:ea typeface="Calibri"/>
                <a:cs typeface="Calibri"/>
                <a:sym typeface="Calibri"/>
              </a:rPr>
              <a:t/>
            </a:r>
            <a:br>
              <a:rPr lang="en-GB" sz="2945" b="0" i="1" u="none" strike="noStrike" cap="none">
                <a:solidFill>
                  <a:schemeClr val="dk1"/>
                </a:solidFill>
                <a:latin typeface="Calibri"/>
                <a:ea typeface="Calibri"/>
                <a:cs typeface="Calibri"/>
                <a:sym typeface="Calibri"/>
              </a:rPr>
            </a:br>
            <a:endParaRPr lang="en-GB" sz="2945" b="0"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GB" sz="2945" b="1" i="0" u="none" strike="noStrike" cap="none">
                <a:solidFill>
                  <a:schemeClr val="dk1"/>
                </a:solidFill>
                <a:latin typeface="Calibri"/>
                <a:ea typeface="Calibri"/>
                <a:cs typeface="Calibri"/>
                <a:sym typeface="Calibri"/>
              </a:rPr>
              <a:t>Pictorial      </a:t>
            </a:r>
            <a:r>
              <a:rPr lang="en-GB" sz="2945" b="0" i="1" u="none" strike="noStrike" cap="none">
                <a:solidFill>
                  <a:schemeClr val="dk1"/>
                </a:solidFill>
                <a:latin typeface="Calibri"/>
                <a:ea typeface="Calibri"/>
                <a:cs typeface="Calibri"/>
                <a:sym typeface="Calibri"/>
              </a:rPr>
              <a:t/>
            </a:r>
            <a:br>
              <a:rPr lang="en-GB" sz="2945" b="0" i="1" u="none" strike="noStrike" cap="none">
                <a:solidFill>
                  <a:schemeClr val="dk1"/>
                </a:solidFill>
                <a:latin typeface="Calibri"/>
                <a:ea typeface="Calibri"/>
                <a:cs typeface="Calibri"/>
                <a:sym typeface="Calibri"/>
              </a:rPr>
            </a:br>
            <a:endParaRPr lang="en-GB" sz="2945" b="0"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GB" sz="2945" b="1" i="0" u="none" strike="noStrike" cap="none">
                <a:solidFill>
                  <a:schemeClr val="dk1"/>
                </a:solidFill>
                <a:latin typeface="Calibri"/>
                <a:ea typeface="Calibri"/>
                <a:cs typeface="Calibri"/>
                <a:sym typeface="Calibri"/>
              </a:rPr>
              <a:t>Abstract</a:t>
            </a:r>
            <a:r>
              <a:rPr lang="en-GB" sz="2945" b="0" i="1" u="none" strike="noStrike" cap="none">
                <a:solidFill>
                  <a:schemeClr val="dk1"/>
                </a:solidFill>
                <a:latin typeface="Calibri"/>
                <a:ea typeface="Calibri"/>
                <a:cs typeface="Calibri"/>
                <a:sym typeface="Calibri"/>
              </a:rPr>
              <a:t/>
            </a:r>
            <a:br>
              <a:rPr lang="en-GB" sz="2945" b="0" i="1" u="none" strike="noStrike" cap="none">
                <a:solidFill>
                  <a:schemeClr val="dk1"/>
                </a:solidFill>
                <a:latin typeface="Calibri"/>
                <a:ea typeface="Calibri"/>
                <a:cs typeface="Calibri"/>
                <a:sym typeface="Calibri"/>
              </a:rPr>
            </a:br>
            <a:endParaRPr lang="en-GB" sz="2945" b="0"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GB" sz="2945" b="1" i="0" u="none" strike="noStrike" cap="none">
                <a:solidFill>
                  <a:schemeClr val="dk1"/>
                </a:solidFill>
                <a:latin typeface="Calibri"/>
                <a:ea typeface="Calibri"/>
                <a:cs typeface="Calibri"/>
                <a:sym typeface="Calibri"/>
              </a:rPr>
              <a:t>Applications</a:t>
            </a:r>
          </a:p>
          <a:p>
            <a:pPr marL="0" marR="0" lvl="0" indent="0" algn="l" rtl="0">
              <a:lnSpc>
                <a:spcPct val="70000"/>
              </a:lnSpc>
              <a:spcBef>
                <a:spcPts val="1000"/>
              </a:spcBef>
              <a:buClr>
                <a:schemeClr val="dk1"/>
              </a:buClr>
              <a:buSzPct val="25000"/>
              <a:buFont typeface="Arial"/>
              <a:buNone/>
            </a:pPr>
            <a:r>
              <a:rPr lang="en-GB" sz="2945" b="0" i="0" u="none" strike="noStrike" cap="none">
                <a:solidFill>
                  <a:schemeClr val="dk1"/>
                </a:solidFill>
                <a:latin typeface="Calibri"/>
                <a:ea typeface="Calibri"/>
                <a:cs typeface="Calibri"/>
                <a:sym typeface="Calibri"/>
              </a:rPr>
              <a:t/>
            </a:r>
            <a:br>
              <a:rPr lang="en-GB" sz="2945" b="0" i="0" u="none" strike="noStrike" cap="none">
                <a:solidFill>
                  <a:schemeClr val="dk1"/>
                </a:solidFill>
                <a:latin typeface="Calibri"/>
                <a:ea typeface="Calibri"/>
                <a:cs typeface="Calibri"/>
                <a:sym typeface="Calibri"/>
              </a:rPr>
            </a:br>
            <a:r>
              <a:rPr lang="en-GB" sz="2945" b="1" i="0" u="none" strike="noStrike" cap="none">
                <a:solidFill>
                  <a:schemeClr val="dk1"/>
                </a:solidFill>
                <a:latin typeface="Calibri"/>
                <a:ea typeface="Calibri"/>
                <a:cs typeface="Calibri"/>
                <a:sym typeface="Calibri"/>
              </a:rPr>
              <a:t>Communication</a:t>
            </a:r>
            <a:r>
              <a:rPr lang="en-GB" sz="2945" b="0" i="1" u="none" strike="noStrike" cap="none">
                <a:solidFill>
                  <a:schemeClr val="dk1"/>
                </a:solidFill>
                <a:latin typeface="Calibri"/>
                <a:ea typeface="Calibri"/>
                <a:cs typeface="Calibri"/>
                <a:sym typeface="Calibri"/>
              </a:rPr>
              <a:t/>
            </a:r>
            <a:br>
              <a:rPr lang="en-GB" sz="2945" b="0" i="1" u="none" strike="noStrike" cap="none">
                <a:solidFill>
                  <a:schemeClr val="dk1"/>
                </a:solidFill>
                <a:latin typeface="Calibri"/>
                <a:ea typeface="Calibri"/>
                <a:cs typeface="Calibri"/>
                <a:sym typeface="Calibri"/>
              </a:rPr>
            </a:br>
            <a:endParaRPr lang="en-GB" sz="2945" b="0" i="1" u="none" strike="noStrike" cap="none">
              <a:solidFill>
                <a:schemeClr val="dk1"/>
              </a:solidFill>
              <a:latin typeface="Calibri"/>
              <a:ea typeface="Calibri"/>
              <a:cs typeface="Calibri"/>
              <a:sym typeface="Calibri"/>
            </a:endParaRPr>
          </a:p>
        </p:txBody>
      </p:sp>
      <p:pic>
        <p:nvPicPr>
          <p:cNvPr id="663" name="Shape 663"/>
          <p:cNvPicPr preferRelativeResize="0"/>
          <p:nvPr/>
        </p:nvPicPr>
        <p:blipFill rotWithShape="1">
          <a:blip r:embed="rId3">
            <a:alphaModFix/>
          </a:blip>
          <a:srcRect/>
          <a:stretch/>
        </p:blipFill>
        <p:spPr>
          <a:xfrm>
            <a:off x="5159896" y="2204864"/>
            <a:ext cx="4438799" cy="2675235"/>
          </a:xfrm>
          <a:prstGeom prst="rect">
            <a:avLst/>
          </a:prstGeom>
          <a:noFill/>
          <a:ln>
            <a:noFill/>
          </a:ln>
        </p:spPr>
      </p:pic>
      <p:sp>
        <p:nvSpPr>
          <p:cNvPr id="664" name="Shape 66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Progression in Visualisation</a:t>
            </a:r>
          </a:p>
        </p:txBody>
      </p:sp>
      <p:grpSp>
        <p:nvGrpSpPr>
          <p:cNvPr id="120" name="Shape 120"/>
          <p:cNvGrpSpPr/>
          <p:nvPr/>
        </p:nvGrpSpPr>
        <p:grpSpPr>
          <a:xfrm>
            <a:off x="2369613" y="1560786"/>
            <a:ext cx="4735937" cy="5158641"/>
            <a:chOff x="1531413" y="0"/>
            <a:chExt cx="4735937" cy="5158641"/>
          </a:xfrm>
        </p:grpSpPr>
        <p:sp>
          <p:nvSpPr>
            <p:cNvPr id="121" name="Shape 121"/>
            <p:cNvSpPr/>
            <p:nvPr/>
          </p:nvSpPr>
          <p:spPr>
            <a:xfrm>
              <a:off x="1613070" y="0"/>
              <a:ext cx="4572624" cy="606658"/>
            </a:xfrm>
            <a:prstGeom prst="roundRect">
              <a:avLst>
                <a:gd name="adj" fmla="val 10000"/>
              </a:avLst>
            </a:prstGeom>
            <a:solidFill>
              <a:srgbClr val="00206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txBox="1"/>
            <p:nvPr/>
          </p:nvSpPr>
          <p:spPr>
            <a:xfrm>
              <a:off x="1630838" y="17767"/>
              <a:ext cx="4537088" cy="571122"/>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600" b="0" i="0" u="none" strike="noStrike" cap="none">
                  <a:solidFill>
                    <a:schemeClr val="lt1"/>
                  </a:solidFill>
                  <a:latin typeface="Calibri"/>
                  <a:ea typeface="Calibri"/>
                  <a:cs typeface="Calibri"/>
                  <a:sym typeface="Calibri"/>
                </a:rPr>
                <a:t>See it , handle it, talk about it</a:t>
              </a:r>
            </a:p>
          </p:txBody>
        </p:sp>
        <p:sp>
          <p:nvSpPr>
            <p:cNvPr id="123" name="Shape 123"/>
            <p:cNvSpPr/>
            <p:nvPr/>
          </p:nvSpPr>
          <p:spPr>
            <a:xfrm rot="5400000">
              <a:off x="3784866" y="622847"/>
              <a:ext cx="229031" cy="272995"/>
            </a:xfrm>
            <a:prstGeom prst="rightArrow">
              <a:avLst>
                <a:gd name="adj1" fmla="val 60000"/>
                <a:gd name="adj2" fmla="val 50000"/>
              </a:avLst>
            </a:prstGeom>
            <a:solidFill>
              <a:srgbClr val="B3CAE7"/>
            </a:solidFill>
            <a:ln>
              <a:noFill/>
            </a:ln>
          </p:spPr>
          <p:txBody>
            <a:bodyPr lIns="91425" tIns="91425" rIns="91425" bIns="91425" anchor="ctr" anchorCtr="0">
              <a:noAutofit/>
            </a:bodyPr>
            <a:lstStyle/>
            <a:p>
              <a:pPr lvl="0">
                <a:spcBef>
                  <a:spcPts val="0"/>
                </a:spcBef>
                <a:buNone/>
              </a:pPr>
              <a:endParaRPr/>
            </a:p>
          </p:txBody>
        </p:sp>
        <p:sp>
          <p:nvSpPr>
            <p:cNvPr id="124" name="Shape 124"/>
            <p:cNvSpPr txBox="1"/>
            <p:nvPr/>
          </p:nvSpPr>
          <p:spPr>
            <a:xfrm>
              <a:off x="3817483" y="644829"/>
              <a:ext cx="163798" cy="160322"/>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dk1"/>
                </a:buClr>
                <a:buFont typeface="Calibri"/>
                <a:buNone/>
              </a:pPr>
              <a:endParaRPr sz="1100" b="0" i="0" u="none" strike="noStrike" cap="none">
                <a:solidFill>
                  <a:schemeClr val="lt1"/>
                </a:solidFill>
                <a:latin typeface="Calibri"/>
                <a:ea typeface="Calibri"/>
                <a:cs typeface="Calibri"/>
                <a:sym typeface="Calibri"/>
              </a:endParaRPr>
            </a:p>
          </p:txBody>
        </p:sp>
        <p:sp>
          <p:nvSpPr>
            <p:cNvPr id="125" name="Shape 125"/>
            <p:cNvSpPr/>
            <p:nvPr/>
          </p:nvSpPr>
          <p:spPr>
            <a:xfrm>
              <a:off x="1613070" y="912033"/>
              <a:ext cx="4572624" cy="606658"/>
            </a:xfrm>
            <a:prstGeom prst="roundRect">
              <a:avLst>
                <a:gd name="adj" fmla="val 10000"/>
              </a:avLst>
            </a:prstGeom>
            <a:solidFill>
              <a:srgbClr val="00206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txBox="1"/>
            <p:nvPr/>
          </p:nvSpPr>
          <p:spPr>
            <a:xfrm>
              <a:off x="1630838" y="929801"/>
              <a:ext cx="4537088" cy="571122"/>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600" b="0" i="0" u="none" strike="noStrike" cap="none">
                  <a:solidFill>
                    <a:schemeClr val="lt1"/>
                  </a:solidFill>
                  <a:latin typeface="Calibri"/>
                  <a:ea typeface="Calibri"/>
                  <a:cs typeface="Calibri"/>
                  <a:sym typeface="Calibri"/>
                </a:rPr>
                <a:t>Use it , play with it, befriend it</a:t>
              </a:r>
            </a:p>
          </p:txBody>
        </p:sp>
        <p:sp>
          <p:nvSpPr>
            <p:cNvPr id="127" name="Shape 127"/>
            <p:cNvSpPr/>
            <p:nvPr/>
          </p:nvSpPr>
          <p:spPr>
            <a:xfrm rot="5400000">
              <a:off x="3785634" y="1533858"/>
              <a:ext cx="227496" cy="272995"/>
            </a:xfrm>
            <a:prstGeom prst="rightArrow">
              <a:avLst>
                <a:gd name="adj1" fmla="val 60000"/>
                <a:gd name="adj2" fmla="val 50000"/>
              </a:avLst>
            </a:prstGeom>
            <a:solidFill>
              <a:srgbClr val="B3CAE7"/>
            </a:solidFill>
            <a:ln>
              <a:noFill/>
            </a:ln>
          </p:spPr>
          <p:txBody>
            <a:bodyPr lIns="91425" tIns="91425" rIns="91425" bIns="91425" anchor="ctr" anchorCtr="0">
              <a:noAutofit/>
            </a:bodyPr>
            <a:lstStyle/>
            <a:p>
              <a:pPr lvl="0">
                <a:spcBef>
                  <a:spcPts val="0"/>
                </a:spcBef>
                <a:buNone/>
              </a:pPr>
              <a:endParaRPr/>
            </a:p>
          </p:txBody>
        </p:sp>
        <p:sp>
          <p:nvSpPr>
            <p:cNvPr id="128" name="Shape 128"/>
            <p:cNvSpPr txBox="1"/>
            <p:nvPr/>
          </p:nvSpPr>
          <p:spPr>
            <a:xfrm>
              <a:off x="3817485" y="1556608"/>
              <a:ext cx="163798" cy="15924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dk1"/>
                </a:buClr>
                <a:buFont typeface="Calibri"/>
                <a:buNone/>
              </a:pPr>
              <a:endParaRPr sz="1100" b="0" i="0" u="none" strike="noStrike" cap="none">
                <a:solidFill>
                  <a:schemeClr val="lt1"/>
                </a:solidFill>
                <a:latin typeface="Calibri"/>
                <a:ea typeface="Calibri"/>
                <a:cs typeface="Calibri"/>
                <a:sym typeface="Calibri"/>
              </a:endParaRPr>
            </a:p>
          </p:txBody>
        </p:sp>
        <p:sp>
          <p:nvSpPr>
            <p:cNvPr id="129" name="Shape 129"/>
            <p:cNvSpPr/>
            <p:nvPr/>
          </p:nvSpPr>
          <p:spPr>
            <a:xfrm>
              <a:off x="1613070" y="1822022"/>
              <a:ext cx="4572624" cy="606658"/>
            </a:xfrm>
            <a:prstGeom prst="roundRect">
              <a:avLst>
                <a:gd name="adj" fmla="val 10000"/>
              </a:avLst>
            </a:prstGeom>
            <a:solidFill>
              <a:srgbClr val="00206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txBox="1"/>
            <p:nvPr/>
          </p:nvSpPr>
          <p:spPr>
            <a:xfrm>
              <a:off x="1630838" y="1839790"/>
              <a:ext cx="4537088" cy="571122"/>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600" b="0" i="0" u="none" strike="noStrike" cap="none">
                  <a:solidFill>
                    <a:schemeClr val="lt1"/>
                  </a:solidFill>
                  <a:latin typeface="Calibri"/>
                  <a:ea typeface="Calibri"/>
                  <a:cs typeface="Calibri"/>
                  <a:sym typeface="Calibri"/>
                </a:rPr>
                <a:t>Take a snapshot, describe it, compare it</a:t>
              </a:r>
            </a:p>
          </p:txBody>
        </p:sp>
        <p:sp>
          <p:nvSpPr>
            <p:cNvPr id="131" name="Shape 131"/>
            <p:cNvSpPr/>
            <p:nvPr/>
          </p:nvSpPr>
          <p:spPr>
            <a:xfrm rot="5400000">
              <a:off x="3785634" y="2443846"/>
              <a:ext cx="227496" cy="272995"/>
            </a:xfrm>
            <a:prstGeom prst="rightArrow">
              <a:avLst>
                <a:gd name="adj1" fmla="val 60000"/>
                <a:gd name="adj2" fmla="val 50000"/>
              </a:avLst>
            </a:prstGeom>
            <a:solidFill>
              <a:srgbClr val="B3CAE7"/>
            </a:solidFill>
            <a:ln>
              <a:noFill/>
            </a:ln>
          </p:spPr>
          <p:txBody>
            <a:bodyPr lIns="91425" tIns="91425" rIns="91425" bIns="91425" anchor="ctr" anchorCtr="0">
              <a:noAutofit/>
            </a:bodyPr>
            <a:lstStyle/>
            <a:p>
              <a:pPr lvl="0">
                <a:spcBef>
                  <a:spcPts val="0"/>
                </a:spcBef>
                <a:buNone/>
              </a:pPr>
              <a:endParaRPr/>
            </a:p>
          </p:txBody>
        </p:sp>
        <p:sp>
          <p:nvSpPr>
            <p:cNvPr id="132" name="Shape 132"/>
            <p:cNvSpPr txBox="1"/>
            <p:nvPr/>
          </p:nvSpPr>
          <p:spPr>
            <a:xfrm>
              <a:off x="3817485" y="2466596"/>
              <a:ext cx="163798" cy="15924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dk1"/>
                </a:buClr>
                <a:buFont typeface="Calibri"/>
                <a:buNone/>
              </a:pPr>
              <a:endParaRPr sz="1100" b="0" i="0" u="none" strike="noStrike" cap="none">
                <a:solidFill>
                  <a:schemeClr val="lt1"/>
                </a:solidFill>
                <a:latin typeface="Calibri"/>
                <a:ea typeface="Calibri"/>
                <a:cs typeface="Calibri"/>
                <a:sym typeface="Calibri"/>
              </a:endParaRPr>
            </a:p>
          </p:txBody>
        </p:sp>
        <p:sp>
          <p:nvSpPr>
            <p:cNvPr id="133" name="Shape 133"/>
            <p:cNvSpPr/>
            <p:nvPr/>
          </p:nvSpPr>
          <p:spPr>
            <a:xfrm>
              <a:off x="1613070" y="2732008"/>
              <a:ext cx="4572624" cy="606658"/>
            </a:xfrm>
            <a:prstGeom prst="roundRect">
              <a:avLst>
                <a:gd name="adj" fmla="val 10000"/>
              </a:avLst>
            </a:prstGeom>
            <a:solidFill>
              <a:srgbClr val="00206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txBox="1"/>
            <p:nvPr/>
          </p:nvSpPr>
          <p:spPr>
            <a:xfrm>
              <a:off x="1630838" y="2749776"/>
              <a:ext cx="4537088" cy="571122"/>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600" b="0" i="0" u="none" strike="noStrike" cap="none">
                  <a:solidFill>
                    <a:schemeClr val="lt1"/>
                  </a:solidFill>
                  <a:latin typeface="Calibri"/>
                  <a:ea typeface="Calibri"/>
                  <a:cs typeface="Calibri"/>
                  <a:sym typeface="Calibri"/>
                </a:rPr>
                <a:t>Capture the picture, use it, explore it</a:t>
              </a:r>
            </a:p>
          </p:txBody>
        </p:sp>
        <p:sp>
          <p:nvSpPr>
            <p:cNvPr id="135" name="Shape 135"/>
            <p:cNvSpPr/>
            <p:nvPr/>
          </p:nvSpPr>
          <p:spPr>
            <a:xfrm rot="5400000">
              <a:off x="3785634" y="3353833"/>
              <a:ext cx="227496" cy="272995"/>
            </a:xfrm>
            <a:prstGeom prst="rightArrow">
              <a:avLst>
                <a:gd name="adj1" fmla="val 60000"/>
                <a:gd name="adj2" fmla="val 50000"/>
              </a:avLst>
            </a:prstGeom>
            <a:solidFill>
              <a:srgbClr val="B3CAE7"/>
            </a:solidFill>
            <a:ln>
              <a:noFill/>
            </a:ln>
          </p:spPr>
          <p:txBody>
            <a:bodyPr lIns="91425" tIns="91425" rIns="91425" bIns="91425" anchor="ctr" anchorCtr="0">
              <a:noAutofit/>
            </a:bodyPr>
            <a:lstStyle/>
            <a:p>
              <a:pPr lvl="0">
                <a:spcBef>
                  <a:spcPts val="0"/>
                </a:spcBef>
                <a:buNone/>
              </a:pPr>
              <a:endParaRPr/>
            </a:p>
          </p:txBody>
        </p:sp>
        <p:sp>
          <p:nvSpPr>
            <p:cNvPr id="136" name="Shape 136"/>
            <p:cNvSpPr txBox="1"/>
            <p:nvPr/>
          </p:nvSpPr>
          <p:spPr>
            <a:xfrm>
              <a:off x="3817485" y="3376583"/>
              <a:ext cx="163798" cy="15924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dk1"/>
                </a:buClr>
                <a:buFont typeface="Calibri"/>
                <a:buNone/>
              </a:pPr>
              <a:endParaRPr sz="1100" b="0" i="0" u="none" strike="noStrike" cap="none">
                <a:solidFill>
                  <a:schemeClr val="lt1"/>
                </a:solidFill>
                <a:latin typeface="Calibri"/>
                <a:ea typeface="Calibri"/>
                <a:cs typeface="Calibri"/>
                <a:sym typeface="Calibri"/>
              </a:endParaRPr>
            </a:p>
          </p:txBody>
        </p:sp>
        <p:sp>
          <p:nvSpPr>
            <p:cNvPr id="137" name="Shape 137"/>
            <p:cNvSpPr/>
            <p:nvPr/>
          </p:nvSpPr>
          <p:spPr>
            <a:xfrm>
              <a:off x="1531413" y="3641996"/>
              <a:ext cx="4735937" cy="606658"/>
            </a:xfrm>
            <a:prstGeom prst="roundRect">
              <a:avLst>
                <a:gd name="adj" fmla="val 10000"/>
              </a:avLst>
            </a:prstGeom>
            <a:solidFill>
              <a:srgbClr val="00206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txBox="1"/>
            <p:nvPr/>
          </p:nvSpPr>
          <p:spPr>
            <a:xfrm>
              <a:off x="1549182" y="3659764"/>
              <a:ext cx="4700402" cy="571122"/>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600" b="0" i="0" u="none" strike="noStrike" cap="none">
                  <a:solidFill>
                    <a:schemeClr val="lt1"/>
                  </a:solidFill>
                  <a:latin typeface="Calibri"/>
                  <a:ea typeface="Calibri"/>
                  <a:cs typeface="Calibri"/>
                  <a:sym typeface="Calibri"/>
                </a:rPr>
                <a:t>Apply the picture, develop it, explain it</a:t>
              </a:r>
            </a:p>
          </p:txBody>
        </p:sp>
        <p:sp>
          <p:nvSpPr>
            <p:cNvPr id="139" name="Shape 139"/>
            <p:cNvSpPr/>
            <p:nvPr/>
          </p:nvSpPr>
          <p:spPr>
            <a:xfrm rot="5400000">
              <a:off x="3785634" y="4263821"/>
              <a:ext cx="227496" cy="272995"/>
            </a:xfrm>
            <a:prstGeom prst="rightArrow">
              <a:avLst>
                <a:gd name="adj1" fmla="val 60000"/>
                <a:gd name="adj2" fmla="val 50000"/>
              </a:avLst>
            </a:prstGeom>
            <a:solidFill>
              <a:srgbClr val="B3CAE7"/>
            </a:solidFill>
            <a:ln>
              <a:noFill/>
            </a:ln>
          </p:spPr>
          <p:txBody>
            <a:bodyPr lIns="91425" tIns="91425" rIns="91425" bIns="91425" anchor="ctr" anchorCtr="0">
              <a:noAutofit/>
            </a:bodyPr>
            <a:lstStyle/>
            <a:p>
              <a:pPr lvl="0">
                <a:spcBef>
                  <a:spcPts val="0"/>
                </a:spcBef>
                <a:buNone/>
              </a:pPr>
              <a:endParaRPr/>
            </a:p>
          </p:txBody>
        </p:sp>
        <p:sp>
          <p:nvSpPr>
            <p:cNvPr id="140" name="Shape 140"/>
            <p:cNvSpPr txBox="1"/>
            <p:nvPr/>
          </p:nvSpPr>
          <p:spPr>
            <a:xfrm>
              <a:off x="3817485" y="4286571"/>
              <a:ext cx="163798" cy="15924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dk1"/>
                </a:buClr>
                <a:buFont typeface="Calibri"/>
                <a:buNone/>
              </a:pPr>
              <a:endParaRPr sz="1100" b="0" i="0" u="none" strike="noStrike" cap="none">
                <a:solidFill>
                  <a:schemeClr val="lt1"/>
                </a:solidFill>
                <a:latin typeface="Calibri"/>
                <a:ea typeface="Calibri"/>
                <a:cs typeface="Calibri"/>
                <a:sym typeface="Calibri"/>
              </a:endParaRPr>
            </a:p>
          </p:txBody>
        </p:sp>
        <p:sp>
          <p:nvSpPr>
            <p:cNvPr id="141" name="Shape 141"/>
            <p:cNvSpPr/>
            <p:nvPr/>
          </p:nvSpPr>
          <p:spPr>
            <a:xfrm>
              <a:off x="1601350" y="4551983"/>
              <a:ext cx="4596067" cy="606658"/>
            </a:xfrm>
            <a:prstGeom prst="roundRect">
              <a:avLst>
                <a:gd name="adj" fmla="val 10000"/>
              </a:avLst>
            </a:prstGeom>
            <a:solidFill>
              <a:srgbClr val="00206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txBox="1"/>
            <p:nvPr/>
          </p:nvSpPr>
          <p:spPr>
            <a:xfrm>
              <a:off x="1619117" y="4569751"/>
              <a:ext cx="4560531" cy="571122"/>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1600" b="0" i="0" u="none" strike="noStrike" cap="none">
                  <a:solidFill>
                    <a:schemeClr val="lt1"/>
                  </a:solidFill>
                  <a:latin typeface="Calibri"/>
                  <a:ea typeface="Calibri"/>
                  <a:cs typeface="Calibri"/>
                  <a:sym typeface="Calibri"/>
                </a:rPr>
                <a:t>Refine the picture, adapt it, extend it</a:t>
              </a:r>
            </a:p>
          </p:txBody>
        </p:sp>
      </p:grpSp>
      <p:sp>
        <p:nvSpPr>
          <p:cNvPr id="143" name="Shape 143"/>
          <p:cNvSpPr txBox="1"/>
          <p:nvPr/>
        </p:nvSpPr>
        <p:spPr>
          <a:xfrm>
            <a:off x="7493570" y="1172412"/>
            <a:ext cx="252027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b="1" i="0" u="none" strike="noStrike" cap="none">
                <a:solidFill>
                  <a:schemeClr val="dk1"/>
                </a:solidFill>
                <a:latin typeface="Calibri"/>
                <a:ea typeface="Calibri"/>
                <a:cs typeface="Calibri"/>
                <a:sym typeface="Calibri"/>
              </a:rPr>
              <a:t>Concrete</a:t>
            </a:r>
          </a:p>
        </p:txBody>
      </p:sp>
      <p:sp>
        <p:nvSpPr>
          <p:cNvPr id="144" name="Shape 144"/>
          <p:cNvSpPr txBox="1"/>
          <p:nvPr/>
        </p:nvSpPr>
        <p:spPr>
          <a:xfrm>
            <a:off x="7493570" y="6246526"/>
            <a:ext cx="1936576"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b="1">
                <a:solidFill>
                  <a:schemeClr val="dk1"/>
                </a:solidFill>
                <a:latin typeface="Calibri"/>
                <a:ea typeface="Calibri"/>
                <a:cs typeface="Calibri"/>
                <a:sym typeface="Calibri"/>
              </a:rPr>
              <a:t>Abstract</a:t>
            </a:r>
          </a:p>
        </p:txBody>
      </p:sp>
      <p:sp>
        <p:nvSpPr>
          <p:cNvPr id="145" name="Shape 145"/>
          <p:cNvSpPr/>
          <p:nvPr/>
        </p:nvSpPr>
        <p:spPr>
          <a:xfrm>
            <a:off x="7953703" y="1757186"/>
            <a:ext cx="342596" cy="4599164"/>
          </a:xfrm>
          <a:prstGeom prst="downArrow">
            <a:avLst>
              <a:gd name="adj1" fmla="val 50000"/>
              <a:gd name="adj2" fmla="val 50000"/>
            </a:avLst>
          </a:prstGeom>
          <a:solidFill>
            <a:srgbClr val="00206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6" name="Shape 14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3959" b="1" i="0" u="none" strike="noStrike" cap="none">
                <a:solidFill>
                  <a:schemeClr val="dk1"/>
                </a:solidFill>
                <a:latin typeface="Calibri"/>
                <a:ea typeface="Calibri"/>
                <a:cs typeface="Calibri"/>
                <a:sym typeface="Calibri"/>
              </a:rPr>
              <a:t/>
            </a:r>
            <a:br>
              <a:rPr lang="en-GB" sz="3959" b="1" i="0" u="none" strike="noStrike" cap="none">
                <a:solidFill>
                  <a:schemeClr val="dk1"/>
                </a:solidFill>
                <a:latin typeface="Calibri"/>
                <a:ea typeface="Calibri"/>
                <a:cs typeface="Calibri"/>
                <a:sym typeface="Calibri"/>
              </a:rPr>
            </a:br>
            <a:r>
              <a:rPr lang="en-GB" sz="3959" b="1" i="0" u="none" strike="noStrike" cap="none">
                <a:solidFill>
                  <a:schemeClr val="dk1"/>
                </a:solidFill>
                <a:latin typeface="Calibri"/>
                <a:ea typeface="Calibri"/>
                <a:cs typeface="Calibri"/>
                <a:sym typeface="Calibri"/>
              </a:rPr>
              <a:t/>
            </a:r>
            <a:br>
              <a:rPr lang="en-GB" sz="3959" b="1" i="0" u="none" strike="noStrike" cap="none">
                <a:solidFill>
                  <a:schemeClr val="dk1"/>
                </a:solidFill>
                <a:latin typeface="Calibri"/>
                <a:ea typeface="Calibri"/>
                <a:cs typeface="Calibri"/>
                <a:sym typeface="Calibri"/>
              </a:rPr>
            </a:br>
            <a:r>
              <a:rPr lang="en-GB" sz="3959" b="1" i="0" u="none" strike="noStrike" cap="none">
                <a:solidFill>
                  <a:schemeClr val="dk1"/>
                </a:solidFill>
                <a:latin typeface="Calibri"/>
                <a:ea typeface="Calibri"/>
                <a:cs typeface="Calibri"/>
                <a:sym typeface="Calibri"/>
              </a:rPr>
              <a:t>3. The Three Components of a Mathematical Idea </a:t>
            </a:r>
            <a:br>
              <a:rPr lang="en-GB" sz="3959" b="1" i="0" u="none" strike="noStrike" cap="none">
                <a:solidFill>
                  <a:schemeClr val="dk1"/>
                </a:solidFill>
                <a:latin typeface="Calibri"/>
                <a:ea typeface="Calibri"/>
                <a:cs typeface="Calibri"/>
                <a:sym typeface="Calibri"/>
              </a:rPr>
            </a:br>
            <a:r>
              <a:rPr lang="en-GB" sz="3959" b="0" i="0" u="none" strike="noStrike" cap="none">
                <a:solidFill>
                  <a:schemeClr val="dk1"/>
                </a:solidFill>
                <a:latin typeface="Calibri"/>
                <a:ea typeface="Calibri"/>
                <a:cs typeface="Calibri"/>
                <a:sym typeface="Calibri"/>
              </a:rPr>
              <a:t/>
            </a:r>
            <a:br>
              <a:rPr lang="en-GB" sz="3959" b="0" i="0" u="none" strike="noStrike" cap="none">
                <a:solidFill>
                  <a:schemeClr val="dk1"/>
                </a:solidFill>
                <a:latin typeface="Calibri"/>
                <a:ea typeface="Calibri"/>
                <a:cs typeface="Calibri"/>
                <a:sym typeface="Calibri"/>
              </a:rPr>
            </a:br>
            <a:endParaRPr lang="en-GB" sz="3959" b="0" i="0" u="none" strike="noStrike" cap="none">
              <a:solidFill>
                <a:schemeClr val="dk1"/>
              </a:solidFill>
              <a:latin typeface="Calibri"/>
              <a:ea typeface="Calibri"/>
              <a:cs typeface="Calibri"/>
              <a:sym typeface="Calibri"/>
            </a:endParaRPr>
          </a:p>
        </p:txBody>
      </p:sp>
      <p:grpSp>
        <p:nvGrpSpPr>
          <p:cNvPr id="671" name="Shape 671"/>
          <p:cNvGrpSpPr/>
          <p:nvPr/>
        </p:nvGrpSpPr>
        <p:grpSpPr>
          <a:xfrm>
            <a:off x="3854317" y="1656396"/>
            <a:ext cx="4718058" cy="4383405"/>
            <a:chOff x="1717669" y="56196"/>
            <a:chExt cx="4718058" cy="4383405"/>
          </a:xfrm>
        </p:grpSpPr>
        <p:sp>
          <p:nvSpPr>
            <p:cNvPr id="672" name="Shape 672"/>
            <p:cNvSpPr/>
            <p:nvPr/>
          </p:nvSpPr>
          <p:spPr>
            <a:xfrm>
              <a:off x="2764908" y="56196"/>
              <a:ext cx="2697480" cy="2697480"/>
            </a:xfrm>
            <a:prstGeom prst="ellipse">
              <a:avLst/>
            </a:prstGeom>
            <a:solidFill>
              <a:schemeClr val="accent2"/>
            </a:solidFill>
            <a:ln w="12700" cap="flat" cmpd="sng">
              <a:solidFill>
                <a:srgbClr val="AC5B2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3" name="Shape 673"/>
            <p:cNvSpPr txBox="1"/>
            <p:nvPr/>
          </p:nvSpPr>
          <p:spPr>
            <a:xfrm>
              <a:off x="3124572" y="528256"/>
              <a:ext cx="1978152" cy="121386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3200">
                  <a:solidFill>
                    <a:schemeClr val="lt1"/>
                  </a:solidFill>
                  <a:latin typeface="Calibri"/>
                  <a:ea typeface="Calibri"/>
                  <a:cs typeface="Calibri"/>
                  <a:sym typeface="Calibri"/>
                </a:rPr>
                <a:t>Language</a:t>
              </a:r>
            </a:p>
          </p:txBody>
        </p:sp>
        <p:sp>
          <p:nvSpPr>
            <p:cNvPr id="674" name="Shape 674"/>
            <p:cNvSpPr/>
            <p:nvPr/>
          </p:nvSpPr>
          <p:spPr>
            <a:xfrm>
              <a:off x="3738248" y="1742122"/>
              <a:ext cx="2697480" cy="2697480"/>
            </a:xfrm>
            <a:prstGeom prst="ellipse">
              <a:avLst/>
            </a:prstGeom>
            <a:gradFill>
              <a:gsLst>
                <a:gs pos="0">
                  <a:srgbClr val="F08B54"/>
                </a:gs>
                <a:gs pos="50000">
                  <a:srgbClr val="F67A26"/>
                </a:gs>
                <a:gs pos="100000">
                  <a:srgbClr val="E36A18"/>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5" name="Shape 675"/>
            <p:cNvSpPr txBox="1"/>
            <p:nvPr/>
          </p:nvSpPr>
          <p:spPr>
            <a:xfrm>
              <a:off x="4563228" y="2438971"/>
              <a:ext cx="1618488" cy="1483614"/>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GB" sz="3700">
                  <a:solidFill>
                    <a:schemeClr val="lt1"/>
                  </a:solidFill>
                  <a:latin typeface="Calibri"/>
                  <a:ea typeface="Calibri"/>
                  <a:cs typeface="Calibri"/>
                  <a:sym typeface="Calibri"/>
                </a:rPr>
                <a:t>Concept</a:t>
              </a:r>
            </a:p>
          </p:txBody>
        </p:sp>
        <p:sp>
          <p:nvSpPr>
            <p:cNvPr id="676" name="Shape 676"/>
            <p:cNvSpPr/>
            <p:nvPr/>
          </p:nvSpPr>
          <p:spPr>
            <a:xfrm>
              <a:off x="1717669" y="1742122"/>
              <a:ext cx="2845273" cy="2697480"/>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7" name="Shape 677"/>
            <p:cNvSpPr txBox="1"/>
            <p:nvPr/>
          </p:nvSpPr>
          <p:spPr>
            <a:xfrm>
              <a:off x="1985600" y="2438971"/>
              <a:ext cx="1707163" cy="1483614"/>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GB" sz="2800">
                  <a:solidFill>
                    <a:schemeClr val="dk1"/>
                  </a:solidFill>
                  <a:latin typeface="Calibri"/>
                  <a:ea typeface="Calibri"/>
                  <a:cs typeface="Calibri"/>
                  <a:sym typeface="Calibri"/>
                </a:rPr>
                <a:t>Procedure</a:t>
              </a:r>
            </a:p>
          </p:txBody>
        </p:sp>
      </p:grpSp>
      <p:sp>
        <p:nvSpPr>
          <p:cNvPr id="678" name="Shape 67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3959" b="1" i="0" u="none" strike="noStrike" cap="none">
                <a:solidFill>
                  <a:schemeClr val="dk1"/>
                </a:solidFill>
                <a:latin typeface="Calibri"/>
                <a:ea typeface="Calibri"/>
                <a:cs typeface="Calibri"/>
                <a:sym typeface="Calibri"/>
              </a:rPr>
              <a:t/>
            </a:r>
            <a:br>
              <a:rPr lang="en-GB" sz="3959" b="1" i="0" u="none" strike="noStrike" cap="none">
                <a:solidFill>
                  <a:schemeClr val="dk1"/>
                </a:solidFill>
                <a:latin typeface="Calibri"/>
                <a:ea typeface="Calibri"/>
                <a:cs typeface="Calibri"/>
                <a:sym typeface="Calibri"/>
              </a:rPr>
            </a:br>
            <a:r>
              <a:rPr lang="en-GB" sz="3959" b="1" i="0" u="none" strike="noStrike" cap="none">
                <a:solidFill>
                  <a:schemeClr val="dk1"/>
                </a:solidFill>
                <a:latin typeface="Calibri"/>
                <a:ea typeface="Calibri"/>
                <a:cs typeface="Calibri"/>
                <a:sym typeface="Calibri"/>
              </a:rPr>
              <a:t>4. The Questioning Technique</a:t>
            </a:r>
            <a:br>
              <a:rPr lang="en-GB" sz="3959" b="1" i="0" u="none" strike="noStrike" cap="none">
                <a:solidFill>
                  <a:schemeClr val="dk1"/>
                </a:solidFill>
                <a:latin typeface="Calibri"/>
                <a:ea typeface="Calibri"/>
                <a:cs typeface="Calibri"/>
                <a:sym typeface="Calibri"/>
              </a:rPr>
            </a:br>
            <a:r>
              <a:rPr lang="en-GB" sz="3959" b="0" i="0" u="none" strike="noStrike" cap="none">
                <a:solidFill>
                  <a:schemeClr val="dk1"/>
                </a:solidFill>
                <a:latin typeface="Calibri"/>
                <a:ea typeface="Calibri"/>
                <a:cs typeface="Calibri"/>
                <a:sym typeface="Calibri"/>
              </a:rPr>
              <a:t/>
            </a:r>
            <a:br>
              <a:rPr lang="en-GB" sz="3959" b="0" i="0" u="none" strike="noStrike" cap="none">
                <a:solidFill>
                  <a:schemeClr val="dk1"/>
                </a:solidFill>
                <a:latin typeface="Calibri"/>
                <a:ea typeface="Calibri"/>
                <a:cs typeface="Calibri"/>
                <a:sym typeface="Calibri"/>
              </a:rPr>
            </a:br>
            <a:endParaRPr lang="en-GB" sz="3959" b="0" i="0" u="none" strike="noStrike" cap="none">
              <a:solidFill>
                <a:schemeClr val="dk1"/>
              </a:solidFill>
              <a:latin typeface="Calibri"/>
              <a:ea typeface="Calibri"/>
              <a:cs typeface="Calibri"/>
              <a:sym typeface="Calibri"/>
            </a:endParaRPr>
          </a:p>
        </p:txBody>
      </p:sp>
      <p:sp>
        <p:nvSpPr>
          <p:cNvPr id="685" name="Shape 68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r>
              <a:rPr lang="en-GB" sz="2800" b="0" i="0" u="none" strike="noStrike" cap="none">
                <a:solidFill>
                  <a:schemeClr val="dk1"/>
                </a:solidFill>
                <a:latin typeface="Calibri"/>
                <a:ea typeface="Calibri"/>
                <a:cs typeface="Calibri"/>
                <a:sym typeface="Calibri"/>
              </a:rPr>
              <a:t>For the development of concepts, the teaching process must engage the child by asking key questions.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 Appropriate questioning is important for the introduction of a concept, for reinforcing it and for helping the child to memorise facts.</a:t>
            </a:r>
            <a:br>
              <a:rPr lang="en-GB" sz="2800" b="0" i="0" u="none" strike="noStrike" cap="none">
                <a:solidFill>
                  <a:schemeClr val="dk1"/>
                </a:solidFill>
                <a:latin typeface="Calibri"/>
                <a:ea typeface="Calibri"/>
                <a:cs typeface="Calibri"/>
                <a:sym typeface="Calibri"/>
              </a:rPr>
            </a:b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lang="en-GB"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686" name="Shape 68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References</a:t>
            </a:r>
          </a:p>
        </p:txBody>
      </p:sp>
      <p:sp>
        <p:nvSpPr>
          <p:cNvPr id="692" name="Shape 692"/>
          <p:cNvSpPr txBox="1">
            <a:spLocks noGrp="1"/>
          </p:cNvSpPr>
          <p:nvPr>
            <p:ph type="body" idx="1"/>
          </p:nvPr>
        </p:nvSpPr>
        <p:spPr>
          <a:xfrm>
            <a:off x="781050" y="1493837"/>
            <a:ext cx="10515599" cy="5045074"/>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Ramful and Lowrie (2015)</a:t>
            </a:r>
          </a:p>
          <a:p>
            <a:pPr marL="0" marR="0" lvl="0" indent="0" algn="l" rtl="0">
              <a:lnSpc>
                <a:spcPct val="70000"/>
              </a:lnSpc>
              <a:spcBef>
                <a:spcPts val="1000"/>
              </a:spcBef>
              <a:spcAft>
                <a:spcPts val="0"/>
              </a:spcAft>
              <a:buClr>
                <a:schemeClr val="dk1"/>
              </a:buClr>
              <a:buSzPct val="25000"/>
              <a:buFont typeface="Arial"/>
              <a:buNone/>
            </a:pPr>
            <a:r>
              <a:rPr lang="en-GB" sz="2590" b="0" i="0" u="sng" strike="noStrike" cap="none">
                <a:solidFill>
                  <a:schemeClr val="hlink"/>
                </a:solidFill>
                <a:latin typeface="Calibri"/>
                <a:ea typeface="Calibri"/>
                <a:cs typeface="Calibri"/>
                <a:sym typeface="Calibri"/>
                <a:hlinkClick r:id="rId3"/>
              </a:rPr>
              <a:t>http://www.merga.net.au/documents/RP2015-56.pdf-</a:t>
            </a:r>
            <a:r>
              <a:rPr lang="en-GB" sz="2590" b="0" i="0" u="none" strike="noStrike" cap="none">
                <a:solidFill>
                  <a:schemeClr val="dk1"/>
                </a:solidFill>
                <a:latin typeface="Calibri"/>
                <a:ea typeface="Calibri"/>
                <a:cs typeface="Calibri"/>
                <a:sym typeface="Calibri"/>
              </a:rPr>
              <a:t> University of Canberra</a:t>
            </a:r>
          </a:p>
          <a:p>
            <a:pPr marL="0" marR="0" lvl="0" indent="0" algn="l" rtl="0">
              <a:lnSpc>
                <a:spcPct val="7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Berteletti, I., &amp; Booth, J. R. (2015). Perceiving fngers in single-digit arithmetic problems. Frontiers in Psychology, 6, 226. doi:10.3389/fpsyg.2015.00226</a:t>
            </a:r>
          </a:p>
          <a:p>
            <a:pPr marL="0" marR="0" lvl="0" indent="0" algn="l" rtl="0">
              <a:lnSpc>
                <a:spcPct val="7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Bruner, J. S. (1966). Toward a theory of instruction, Cambridge, Mass. Belkapp Press</a:t>
            </a:r>
          </a:p>
          <a:p>
            <a:pPr marL="0" marR="0" lvl="0" indent="0" algn="l" rtl="0">
              <a:lnSpc>
                <a:spcPct val="70000"/>
              </a:lnSpc>
              <a:spcBef>
                <a:spcPts val="10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Boaler, J (2016) Mathematical Mindsets: Unleashing Students’ Potential through Creative Math, Inspiring Messages and Innovative Teaching. Chappaqua, NY: Jossey-Bass/Wiley.</a:t>
            </a:r>
          </a:p>
          <a:p>
            <a:pPr marL="0" marR="0" lvl="0" indent="0" algn="l" rtl="0">
              <a:lnSpc>
                <a:spcPct val="7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Gracia-Bafalluy, M. and Noel, M. P. (2008) Does finger training increase young children’s numerical performance? Cortex, 44(4), 368-375</a:t>
            </a:r>
          </a:p>
          <a:p>
            <a:pPr marL="0" marR="0" lvl="0" indent="0" algn="l" rtl="0">
              <a:lnSpc>
                <a:spcPct val="70000"/>
              </a:lnSpc>
              <a:spcBef>
                <a:spcPts val="1000"/>
              </a:spcBef>
              <a:spcAft>
                <a:spcPts val="0"/>
              </a:spcAft>
              <a:buClr>
                <a:schemeClr val="dk1"/>
              </a:buClr>
              <a:buSzPct val="25000"/>
              <a:buFont typeface="Arial"/>
              <a:buNone/>
            </a:pPr>
            <a:r>
              <a:rPr lang="en-GB" sz="2590" b="0" i="0" u="none" strike="noStrike" cap="none">
                <a:solidFill>
                  <a:schemeClr val="dk1"/>
                </a:solidFill>
                <a:latin typeface="Calibri"/>
                <a:ea typeface="Calibri"/>
                <a:cs typeface="Calibri"/>
                <a:sym typeface="Calibri"/>
              </a:rPr>
              <a:t>Professor Mahesh Sharma www.mathematicsforall.org</a:t>
            </a:r>
          </a:p>
          <a:p>
            <a:pPr marL="0" marR="0" lvl="0" indent="0" algn="l" rtl="0">
              <a:lnSpc>
                <a:spcPct val="70000"/>
              </a:lnSpc>
              <a:spcBef>
                <a:spcPts val="1000"/>
              </a:spcBef>
              <a:buClr>
                <a:schemeClr val="dk1"/>
              </a:buClr>
              <a:buSzPct val="25000"/>
              <a:buFont typeface="Arial"/>
              <a:buNone/>
            </a:pPr>
            <a:endParaRPr sz="2590" b="0" i="0" u="none" strike="noStrike" cap="none">
              <a:solidFill>
                <a:schemeClr val="dk1"/>
              </a:solidFill>
              <a:latin typeface="Calibri"/>
              <a:ea typeface="Calibri"/>
              <a:cs typeface="Calibri"/>
              <a:sym typeface="Calibri"/>
            </a:endParaRPr>
          </a:p>
        </p:txBody>
      </p:sp>
      <p:sp>
        <p:nvSpPr>
          <p:cNvPr id="693" name="Shape 69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Any Questions?</a:t>
            </a:r>
          </a:p>
        </p:txBody>
      </p:sp>
      <p:sp>
        <p:nvSpPr>
          <p:cNvPr id="699" name="Shape 69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GB" sz="2800" b="0" i="0" u="sng" strike="noStrike" cap="none">
                <a:solidFill>
                  <a:schemeClr val="hlink"/>
                </a:solidFill>
                <a:latin typeface="Calibri"/>
                <a:ea typeface="Calibri"/>
                <a:cs typeface="Calibri"/>
                <a:sym typeface="Calibri"/>
                <a:hlinkClick r:id="rId3"/>
              </a:rPr>
              <a:t>www.judyhornigold.co.uk</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GB" sz="2800" b="0" i="0" u="sng" strike="noStrike" cap="none">
                <a:solidFill>
                  <a:schemeClr val="hlink"/>
                </a:solidFill>
                <a:latin typeface="Calibri"/>
                <a:ea typeface="Calibri"/>
                <a:cs typeface="Calibri"/>
                <a:sym typeface="Calibri"/>
                <a:hlinkClick r:id="rId4"/>
              </a:rPr>
              <a:t>judy@judyhornigold.co.uk</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GB" sz="2800" b="0" i="0" u="none" strike="noStrike" cap="none">
                <a:solidFill>
                  <a:schemeClr val="dk1"/>
                </a:solidFill>
                <a:latin typeface="Calibri"/>
                <a:ea typeface="Calibri"/>
                <a:cs typeface="Calibri"/>
                <a:sym typeface="Calibri"/>
              </a:rPr>
              <a:t>#dyscalculiainfo</a:t>
            </a:r>
          </a:p>
        </p:txBody>
      </p:sp>
      <p:sp>
        <p:nvSpPr>
          <p:cNvPr id="700" name="Shape 70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How to teach visualisation</a:t>
            </a:r>
          </a:p>
        </p:txBody>
      </p:sp>
      <p:sp>
        <p:nvSpPr>
          <p:cNvPr id="153" name="Shape 153"/>
          <p:cNvSpPr txBox="1">
            <a:spLocks noGrp="1"/>
          </p:cNvSpPr>
          <p:nvPr>
            <p:ph type="body" idx="1"/>
          </p:nvPr>
        </p:nvSpPr>
        <p:spPr>
          <a:xfrm>
            <a:off x="838200" y="1406524"/>
            <a:ext cx="10515599" cy="494982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It starts to develop through play before school</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Use concrete materials : Children need texture to connect to the brain</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Boys versus Girls?  </a:t>
            </a:r>
            <a:r>
              <a:rPr lang="en-GB" sz="2400" b="0" i="0" u="none" strike="noStrike" cap="none">
                <a:solidFill>
                  <a:schemeClr val="dk1"/>
                </a:solidFill>
                <a:latin typeface="Calibri"/>
                <a:ea typeface="Calibri"/>
                <a:cs typeface="Calibri"/>
                <a:sym typeface="Calibri"/>
              </a:rPr>
              <a:t>(Ramful and Lowrie 2015)</a:t>
            </a:r>
          </a:p>
          <a:p>
            <a:pPr marL="0" marR="0" lvl="0" indent="0" algn="l" rtl="0">
              <a:lnSpc>
                <a:spcPct val="8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Mediate- Can you imagine?</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	      Can you picture ?</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	      Can you see a 6 hiding in a 10?</a:t>
            </a:r>
          </a:p>
          <a:p>
            <a:pPr marL="0" marR="0" lvl="0" indent="0" algn="l" rtl="0">
              <a:lnSpc>
                <a:spcPct val="80000"/>
              </a:lnSpc>
              <a:spcBef>
                <a:spcPts val="1000"/>
              </a:spcBef>
              <a:spcAft>
                <a:spcPts val="0"/>
              </a:spcAft>
              <a:buClr>
                <a:schemeClr val="dk1"/>
              </a:buClr>
              <a:buSzPct val="25000"/>
              <a:buFont typeface="Arial"/>
              <a:buNone/>
            </a:pPr>
            <a:r>
              <a:rPr lang="en-GB" sz="2800" b="0" i="0" u="none" strike="noStrike" cap="none">
                <a:solidFill>
                  <a:schemeClr val="dk1"/>
                </a:solidFill>
                <a:latin typeface="Calibri"/>
                <a:ea typeface="Calibri"/>
                <a:cs typeface="Calibri"/>
                <a:sym typeface="Calibri"/>
              </a:rPr>
              <a:t>	      Are you sure?</a:t>
            </a:r>
          </a:p>
          <a:p>
            <a:pPr marL="0" marR="0" lvl="0" indent="0" algn="l" rtl="0">
              <a:lnSpc>
                <a:spcPct val="8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www.judyhornigold.co.uk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3573448" y="880374"/>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0" name="Shape 160"/>
          <p:cNvSpPr/>
          <p:nvPr/>
        </p:nvSpPr>
        <p:spPr>
          <a:xfrm>
            <a:off x="6949345" y="888299"/>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1" name="Shape 161"/>
          <p:cNvSpPr/>
          <p:nvPr/>
        </p:nvSpPr>
        <p:spPr>
          <a:xfrm>
            <a:off x="7040250" y="4437112"/>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2" name="Shape 162"/>
          <p:cNvSpPr/>
          <p:nvPr/>
        </p:nvSpPr>
        <p:spPr>
          <a:xfrm>
            <a:off x="3528089" y="4439598"/>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3" name="Shape 163"/>
          <p:cNvSpPr/>
          <p:nvPr/>
        </p:nvSpPr>
        <p:spPr>
          <a:xfrm>
            <a:off x="5184775" y="2764583"/>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4" name="Shape 16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Judy Hornigold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3573448" y="880374"/>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0" name="Shape 170"/>
          <p:cNvSpPr/>
          <p:nvPr/>
        </p:nvSpPr>
        <p:spPr>
          <a:xfrm>
            <a:off x="6949345" y="888299"/>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1" name="Shape 171"/>
          <p:cNvSpPr/>
          <p:nvPr/>
        </p:nvSpPr>
        <p:spPr>
          <a:xfrm>
            <a:off x="7040250" y="4437112"/>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2" name="Shape 172"/>
          <p:cNvSpPr/>
          <p:nvPr/>
        </p:nvSpPr>
        <p:spPr>
          <a:xfrm>
            <a:off x="3528089" y="4439598"/>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3" name="Shape 173"/>
          <p:cNvSpPr/>
          <p:nvPr/>
        </p:nvSpPr>
        <p:spPr>
          <a:xfrm>
            <a:off x="5184775" y="2764583"/>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0000"/>
              </a:solidFill>
              <a:latin typeface="Calibri"/>
              <a:ea typeface="Calibri"/>
              <a:cs typeface="Calibri"/>
              <a:sym typeface="Calibri"/>
            </a:endParaRPr>
          </a:p>
        </p:txBody>
      </p:sp>
      <p:sp>
        <p:nvSpPr>
          <p:cNvPr id="174" name="Shape 17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Judy Hornigold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p:nvPr/>
        </p:nvSpPr>
        <p:spPr>
          <a:xfrm>
            <a:off x="3573448" y="880374"/>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0" name="Shape 180"/>
          <p:cNvSpPr/>
          <p:nvPr/>
        </p:nvSpPr>
        <p:spPr>
          <a:xfrm>
            <a:off x="6949345" y="888299"/>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1" name="Shape 181"/>
          <p:cNvSpPr/>
          <p:nvPr/>
        </p:nvSpPr>
        <p:spPr>
          <a:xfrm>
            <a:off x="7040250" y="4437112"/>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2" name="Shape 182"/>
          <p:cNvSpPr/>
          <p:nvPr/>
        </p:nvSpPr>
        <p:spPr>
          <a:xfrm>
            <a:off x="3528089" y="4439598"/>
            <a:ext cx="914400" cy="91440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3" name="Shape 183"/>
          <p:cNvSpPr/>
          <p:nvPr/>
        </p:nvSpPr>
        <p:spPr>
          <a:xfrm>
            <a:off x="5184775" y="2764583"/>
            <a:ext cx="914400" cy="914400"/>
          </a:xfrm>
          <a:prstGeom prst="ellipse">
            <a:avLst/>
          </a:prstGeom>
          <a:solidFill>
            <a:srgbClr val="FF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4" name="Shape 18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a:solidFill>
                  <a:srgbClr val="888888"/>
                </a:solidFill>
                <a:latin typeface="Calibri"/>
                <a:ea typeface="Calibri"/>
                <a:cs typeface="Calibri"/>
                <a:sym typeface="Calibri"/>
              </a:rPr>
              <a:t>Judy Hornigold</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1590</Words>
  <Application>Microsoft Office PowerPoint</Application>
  <PresentationFormat>Custom</PresentationFormat>
  <Paragraphs>377</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SPELD NZ October 2016 Session 1</vt:lpstr>
      <vt:lpstr>Session Overview</vt:lpstr>
      <vt:lpstr>Five Core Competencies In Maths</vt:lpstr>
      <vt:lpstr>The Eyes of the Mind</vt:lpstr>
      <vt:lpstr>Progression in Visualisation</vt:lpstr>
      <vt:lpstr>How to teach visualisation</vt:lpstr>
      <vt:lpstr>PowerPoint Presentation</vt:lpstr>
      <vt:lpstr>PowerPoint Presentation</vt:lpstr>
      <vt:lpstr>PowerPoint Presentation</vt:lpstr>
      <vt:lpstr>PowerPoint Presentation</vt:lpstr>
      <vt:lpstr>PowerPoint Presentation</vt:lpstr>
      <vt:lpstr>Visual Cluster Cards </vt:lpstr>
      <vt:lpstr>PowerPoint Presentation</vt:lpstr>
      <vt:lpstr>Visualisation Activities</vt:lpstr>
      <vt:lpstr>Questions</vt:lpstr>
      <vt:lpstr>Pyramid</vt:lpstr>
      <vt:lpstr>Pyramid Properties</vt:lpstr>
      <vt:lpstr>Jo Boaler – Visualisation Activity</vt:lpstr>
      <vt:lpstr>PowerPoint Presentation</vt:lpstr>
      <vt:lpstr>PowerPoint Presentation</vt:lpstr>
      <vt:lpstr>Border Problem</vt:lpstr>
      <vt:lpstr>Solutions</vt:lpstr>
      <vt:lpstr>Solutions</vt:lpstr>
      <vt:lpstr>Solutions</vt:lpstr>
      <vt:lpstr>Looking for patterns</vt:lpstr>
      <vt:lpstr>Odd Numbers</vt:lpstr>
      <vt:lpstr>Odd Numbers</vt:lpstr>
      <vt:lpstr>CPA Model Jerome Bruner</vt:lpstr>
      <vt:lpstr>Concrete representation</vt:lpstr>
      <vt:lpstr>Pictorial representation </vt:lpstr>
      <vt:lpstr>Abstract representation</vt:lpstr>
      <vt:lpstr>PowerPoint Presentation</vt:lpstr>
      <vt:lpstr>Finger Activities</vt:lpstr>
      <vt:lpstr>Rocking the Piano</vt:lpstr>
      <vt:lpstr>Finger Maze</vt:lpstr>
      <vt:lpstr>Singapore Maths</vt:lpstr>
      <vt:lpstr>Big Ideas in Singapore Maths</vt:lpstr>
      <vt:lpstr>Bar Modelling</vt:lpstr>
      <vt:lpstr>Bar Model example</vt:lpstr>
      <vt:lpstr>Zack’s Savings</vt:lpstr>
      <vt:lpstr>Further Examples</vt:lpstr>
      <vt:lpstr>Divide by 3? Divide by 4?</vt:lpstr>
      <vt:lpstr>Mia Shopping problem</vt:lpstr>
      <vt:lpstr>Before and After Problem</vt:lpstr>
      <vt:lpstr>PowerPoint Presentation</vt:lpstr>
      <vt:lpstr>Professor Sharma Four major principles for teaching  </vt:lpstr>
      <vt:lpstr> 1.Use of Appropriate Concrete Models </vt:lpstr>
      <vt:lpstr>Concrete Materials</vt:lpstr>
      <vt:lpstr>2. Levels of Knowing Mathematical Ideas</vt:lpstr>
      <vt:lpstr>  3. The Three Components of a Mathematical Idea   </vt:lpstr>
      <vt:lpstr> 4. The Questioning Technique  </vt:lpstr>
      <vt:lpstr>References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SPELD NZ October 2016 Session 1</dc:title>
  <dc:creator>National Office</dc:creator>
  <cp:lastModifiedBy>Julie Colquhoun</cp:lastModifiedBy>
  <cp:revision>1</cp:revision>
  <dcterms:modified xsi:type="dcterms:W3CDTF">2016-10-18T04:21:25Z</dcterms:modified>
</cp:coreProperties>
</file>