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22" r:id="rId2"/>
    <p:sldId id="346" r:id="rId3"/>
    <p:sldId id="363" r:id="rId4"/>
    <p:sldId id="364" r:id="rId5"/>
    <p:sldId id="365" r:id="rId6"/>
    <p:sldId id="366" r:id="rId7"/>
    <p:sldId id="323" r:id="rId8"/>
    <p:sldId id="300" r:id="rId9"/>
    <p:sldId id="289" r:id="rId10"/>
    <p:sldId id="290" r:id="rId11"/>
    <p:sldId id="301" r:id="rId12"/>
    <p:sldId id="324" r:id="rId13"/>
    <p:sldId id="337" r:id="rId14"/>
    <p:sldId id="338" r:id="rId15"/>
    <p:sldId id="348" r:id="rId16"/>
    <p:sldId id="350" r:id="rId17"/>
    <p:sldId id="351" r:id="rId18"/>
    <p:sldId id="352" r:id="rId19"/>
    <p:sldId id="325" r:id="rId20"/>
    <p:sldId id="345" r:id="rId21"/>
    <p:sldId id="339" r:id="rId22"/>
    <p:sldId id="326" r:id="rId23"/>
    <p:sldId id="327" r:id="rId24"/>
    <p:sldId id="332" r:id="rId25"/>
    <p:sldId id="328" r:id="rId26"/>
    <p:sldId id="329" r:id="rId27"/>
    <p:sldId id="331" r:id="rId28"/>
    <p:sldId id="333" r:id="rId29"/>
    <p:sldId id="353" r:id="rId30"/>
    <p:sldId id="343" r:id="rId31"/>
    <p:sldId id="344" r:id="rId32"/>
    <p:sldId id="334" r:id="rId33"/>
    <p:sldId id="354" r:id="rId34"/>
    <p:sldId id="302" r:id="rId35"/>
    <p:sldId id="340" r:id="rId36"/>
    <p:sldId id="341" r:id="rId37"/>
    <p:sldId id="342" r:id="rId38"/>
    <p:sldId id="359" r:id="rId39"/>
    <p:sldId id="355" r:id="rId40"/>
    <p:sldId id="356" r:id="rId41"/>
    <p:sldId id="314" r:id="rId42"/>
    <p:sldId id="315" r:id="rId43"/>
    <p:sldId id="357" r:id="rId44"/>
    <p:sldId id="358" r:id="rId45"/>
    <p:sldId id="278" r:id="rId46"/>
    <p:sldId id="360" r:id="rId47"/>
    <p:sldId id="361" r:id="rId48"/>
    <p:sldId id="367" r:id="rId49"/>
    <p:sldId id="369" r:id="rId50"/>
    <p:sldId id="368" r:id="rId51"/>
    <p:sldId id="370" r:id="rId52"/>
    <p:sldId id="371" r:id="rId53"/>
    <p:sldId id="372" r:id="rId54"/>
    <p:sldId id="373" r:id="rId55"/>
    <p:sldId id="374" r:id="rId56"/>
    <p:sldId id="375" r:id="rId57"/>
    <p:sldId id="336" r:id="rId58"/>
    <p:sldId id="34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280" autoAdjust="0"/>
  </p:normalViewPr>
  <p:slideViewPr>
    <p:cSldViewPr>
      <p:cViewPr>
        <p:scale>
          <a:sx n="117" d="100"/>
          <a:sy n="117" d="100"/>
        </p:scale>
        <p:origin x="-146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42BB1-CB2E-4E8C-BAA4-06171B1D9CCA}" type="datetimeFigureOut">
              <a:rPr lang="en-GB" smtClean="0"/>
              <a:t>18/10/2016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F380E9-409A-457B-9EF6-DD8EBE40DC96}" type="slidenum">
              <a:rPr lang="en-GB" smtClean="0"/>
              <a:t>‹#›</a:t>
            </a:fld>
            <a:endParaRPr lang="en-GB"/>
          </a:p>
        </p:txBody>
      </p:sp>
    </p:spTree>
    <p:extLst>
      <p:ext uri="{BB962C8B-B14F-4D97-AF65-F5344CB8AC3E}">
        <p14:creationId xmlns:p14="http://schemas.microsoft.com/office/powerpoint/2010/main" val="311011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mazon.com/Mathematics-Endeavor-Harold-R-Jacobs/dp/071672426X/ref=pd_bbs_2/104-8132013-3779103?ie=UTF8&amp;s=books&amp;qid=1194582610&amp;sr=8-2"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llenlanger.com/home/"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www.amazon.co.uk/Transforming-Primary-Mathematics-Mike-Askew/dp/0415607027/ref=sr_1_1?ie=UTF8&amp;qid=1315978145&amp;sr=8-1" TargetMode="External"/><Relationship Id="rId4" Type="http://schemas.openxmlformats.org/officeDocument/2006/relationships/hyperlink" Target="http://www.ellenlanger.com/books/3/mindfulnes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Discussion- can you come up with any other ideas that would involve curiosity-feedback at end</a:t>
            </a:r>
          </a:p>
          <a:p>
            <a:endParaRPr lang="en-GB" dirty="0"/>
          </a:p>
        </p:txBody>
      </p:sp>
      <p:sp>
        <p:nvSpPr>
          <p:cNvPr id="4" name="Slide Number Placeholder 3"/>
          <p:cNvSpPr>
            <a:spLocks noGrp="1"/>
          </p:cNvSpPr>
          <p:nvPr>
            <p:ph type="sldNum" sz="quarter" idx="10"/>
          </p:nvPr>
        </p:nvSpPr>
        <p:spPr/>
        <p:txBody>
          <a:bodyPr/>
          <a:lstStyle/>
          <a:p>
            <a:fld id="{C8F380E9-409A-457B-9EF6-DD8EBE40DC96}" type="slidenum">
              <a:rPr lang="en-GB" smtClean="0"/>
              <a:t>12</a:t>
            </a:fld>
            <a:endParaRPr lang="en-GB"/>
          </a:p>
        </p:txBody>
      </p:sp>
    </p:spTree>
    <p:extLst>
      <p:ext uri="{BB962C8B-B14F-4D97-AF65-F5344CB8AC3E}">
        <p14:creationId xmlns:p14="http://schemas.microsoft.com/office/powerpoint/2010/main" val="3983072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 bars of chocolate</a:t>
            </a:r>
            <a:r>
              <a:rPr lang="en-GB" baseline="0" dirty="0"/>
              <a:t> </a:t>
            </a:r>
          </a:p>
          <a:p>
            <a:r>
              <a:rPr lang="en-GB" baseline="0" dirty="0"/>
              <a:t>1 chilli</a:t>
            </a:r>
          </a:p>
          <a:p>
            <a:r>
              <a:rPr lang="en-GB" baseline="0" dirty="0"/>
              <a:t>Each player ( two players) can take one two or three items </a:t>
            </a:r>
          </a:p>
          <a:p>
            <a:r>
              <a:rPr lang="en-GB" baseline="0" dirty="0"/>
              <a:t>Aim to force your opponent to take the chilli</a:t>
            </a:r>
          </a:p>
          <a:p>
            <a:endParaRPr lang="en-GB" baseline="0" dirty="0"/>
          </a:p>
          <a:p>
            <a:r>
              <a:rPr lang="en-GB" baseline="0" dirty="0"/>
              <a:t>As long as you get to go first there is a strategy to make sure that you win</a:t>
            </a:r>
          </a:p>
          <a:p>
            <a:endParaRPr lang="en-GB" baseline="0" dirty="0"/>
          </a:p>
          <a:p>
            <a:r>
              <a:rPr lang="en-GB" baseline="0" dirty="0"/>
              <a:t>You always need to take the amount that will make your go and your opponents add up to four</a:t>
            </a:r>
          </a:p>
          <a:p>
            <a:endParaRPr lang="en-GB" baseline="0" dirty="0"/>
          </a:p>
          <a:p>
            <a:r>
              <a:rPr lang="en-GB" baseline="0" dirty="0" err="1"/>
              <a:t>Exlpore</a:t>
            </a:r>
            <a:r>
              <a:rPr lang="en-GB" baseline="0" dirty="0"/>
              <a:t> for different amounts- different numbers to start with and different numbers that you can take</a:t>
            </a:r>
            <a:endParaRPr lang="en-GB" dirty="0"/>
          </a:p>
        </p:txBody>
      </p:sp>
      <p:sp>
        <p:nvSpPr>
          <p:cNvPr id="4" name="Slide Number Placeholder 3"/>
          <p:cNvSpPr>
            <a:spLocks noGrp="1"/>
          </p:cNvSpPr>
          <p:nvPr>
            <p:ph type="sldNum" sz="quarter" idx="10"/>
          </p:nvPr>
        </p:nvSpPr>
        <p:spPr/>
        <p:txBody>
          <a:bodyPr/>
          <a:lstStyle/>
          <a:p>
            <a:fld id="{C8F380E9-409A-457B-9EF6-DD8EBE40DC96}" type="slidenum">
              <a:rPr lang="en-GB" smtClean="0"/>
              <a:t>46</a:t>
            </a:fld>
            <a:endParaRPr lang="en-GB"/>
          </a:p>
        </p:txBody>
      </p:sp>
    </p:spTree>
    <p:extLst>
      <p:ext uri="{BB962C8B-B14F-4D97-AF65-F5344CB8AC3E}">
        <p14:creationId xmlns:p14="http://schemas.microsoft.com/office/powerpoint/2010/main" val="1427365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a:t>is  taxicab (2) number because it has two ways of adding cubes</a:t>
            </a:r>
          </a:p>
          <a:p>
            <a:pPr marL="0" indent="0">
              <a:buNone/>
            </a:pPr>
            <a:r>
              <a:rPr lang="en-GB" baseline="0" dirty="0"/>
              <a:t>87539319 is a taxicab (3) number because there are 3 ways of adding two cube numbers and it is the number on this cab in </a:t>
            </a:r>
            <a:r>
              <a:rPr lang="en-GB" baseline="0" dirty="0" err="1"/>
              <a:t>futurama</a:t>
            </a:r>
            <a:endParaRPr lang="en-GB" baseline="0" dirty="0"/>
          </a:p>
          <a:p>
            <a:pPr marL="0" indent="0">
              <a:buNone/>
            </a:pPr>
            <a:r>
              <a:rPr lang="en-GB" baseline="0" dirty="0"/>
              <a:t>87, 539, 319= 167³ + 436³ = 228³ +423³ =255³ + 414³</a:t>
            </a:r>
          </a:p>
          <a:p>
            <a:pPr marL="0" indent="0">
              <a:buNone/>
            </a:pPr>
            <a:endParaRPr lang="en-GB" baseline="0" dirty="0"/>
          </a:p>
          <a:p>
            <a:endParaRPr lang="en-GB" dirty="0"/>
          </a:p>
        </p:txBody>
      </p:sp>
      <p:sp>
        <p:nvSpPr>
          <p:cNvPr id="4" name="Slide Number Placeholder 3"/>
          <p:cNvSpPr>
            <a:spLocks noGrp="1"/>
          </p:cNvSpPr>
          <p:nvPr>
            <p:ph type="sldNum" sz="quarter" idx="10"/>
          </p:nvPr>
        </p:nvSpPr>
        <p:spPr/>
        <p:txBody>
          <a:bodyPr/>
          <a:lstStyle/>
          <a:p>
            <a:fld id="{C8F380E9-409A-457B-9EF6-DD8EBE40DC96}" type="slidenum">
              <a:rPr lang="en-GB" smtClean="0"/>
              <a:t>49</a:t>
            </a:fld>
            <a:endParaRPr lang="en-GB"/>
          </a:p>
        </p:txBody>
      </p:sp>
    </p:spTree>
    <p:extLst>
      <p:ext uri="{BB962C8B-B14F-4D97-AF65-F5344CB8AC3E}">
        <p14:creationId xmlns:p14="http://schemas.microsoft.com/office/powerpoint/2010/main" val="1718949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startAt="1729"/>
            </a:pPr>
            <a:r>
              <a:rPr lang="en-GB" dirty="0"/>
              <a:t>Ramanujan number</a:t>
            </a:r>
          </a:p>
          <a:p>
            <a:pPr marL="0" indent="0">
              <a:buNone/>
            </a:pPr>
            <a:r>
              <a:rPr lang="en-GB" dirty="0"/>
              <a:t>1729=10³ + 9³</a:t>
            </a:r>
          </a:p>
          <a:p>
            <a:pPr marL="0" indent="0">
              <a:buNone/>
            </a:pPr>
            <a:r>
              <a:rPr lang="en-GB" dirty="0"/>
              <a:t>But also = 12³ + 1³</a:t>
            </a:r>
          </a:p>
          <a:p>
            <a:pPr marL="0" indent="0">
              <a:buNone/>
            </a:pPr>
            <a:r>
              <a:rPr lang="en-GB" dirty="0"/>
              <a:t>It is the smallest</a:t>
            </a:r>
            <a:r>
              <a:rPr lang="en-GB" baseline="0" dirty="0"/>
              <a:t> number with this property</a:t>
            </a:r>
          </a:p>
          <a:p>
            <a:pPr marL="0" indent="0">
              <a:buNone/>
            </a:pPr>
            <a:r>
              <a:rPr lang="en-GB" baseline="0" dirty="0"/>
              <a:t>is  taxicab (2) number because it has two ways of adding cubes</a:t>
            </a:r>
          </a:p>
          <a:p>
            <a:pPr marL="0" indent="0">
              <a:buNone/>
            </a:pPr>
            <a:r>
              <a:rPr lang="en-GB" baseline="0" dirty="0"/>
              <a:t>87539319 is a taxicab (3) number because there are 3 ways of adding two cube numbers and it is the number on this cab in </a:t>
            </a:r>
            <a:r>
              <a:rPr lang="en-GB" baseline="0" dirty="0" err="1"/>
              <a:t>futurama</a:t>
            </a:r>
            <a:endParaRPr lang="en-GB" baseline="0" dirty="0"/>
          </a:p>
          <a:p>
            <a:pPr marL="0" indent="0">
              <a:buNone/>
            </a:pPr>
            <a:r>
              <a:rPr lang="en-GB" baseline="0" dirty="0"/>
              <a:t>87, 539, 319= 167³ + 436³ = 228³ +423³ =255³ + 414³</a:t>
            </a:r>
          </a:p>
          <a:p>
            <a:pPr marL="0" indent="0">
              <a:buNone/>
            </a:pPr>
            <a:endParaRPr lang="en-GB" baseline="0" dirty="0"/>
          </a:p>
          <a:p>
            <a:pPr marL="0" indent="0">
              <a:buNone/>
            </a:pPr>
            <a:endParaRPr lang="en-GB" baseline="0" dirty="0"/>
          </a:p>
          <a:p>
            <a:endParaRPr lang="en-GB" dirty="0"/>
          </a:p>
        </p:txBody>
      </p:sp>
      <p:sp>
        <p:nvSpPr>
          <p:cNvPr id="4" name="Slide Number Placeholder 3"/>
          <p:cNvSpPr>
            <a:spLocks noGrp="1"/>
          </p:cNvSpPr>
          <p:nvPr>
            <p:ph type="sldNum" sz="quarter" idx="10"/>
          </p:nvPr>
        </p:nvSpPr>
        <p:spPr/>
        <p:txBody>
          <a:bodyPr/>
          <a:lstStyle/>
          <a:p>
            <a:fld id="{C8F380E9-409A-457B-9EF6-DD8EBE40DC96}" type="slidenum">
              <a:rPr lang="en-GB" smtClean="0"/>
              <a:t>50</a:t>
            </a:fld>
            <a:endParaRPr lang="en-GB"/>
          </a:p>
        </p:txBody>
      </p:sp>
    </p:spTree>
    <p:extLst>
      <p:ext uri="{BB962C8B-B14F-4D97-AF65-F5344CB8AC3E}">
        <p14:creationId xmlns:p14="http://schemas.microsoft.com/office/powerpoint/2010/main" val="52418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F380E9-409A-457B-9EF6-DD8EBE40DC96}" type="slidenum">
              <a:rPr lang="en-GB" smtClean="0"/>
              <a:t>17</a:t>
            </a:fld>
            <a:endParaRPr lang="en-GB"/>
          </a:p>
        </p:txBody>
      </p:sp>
    </p:spTree>
    <p:extLst>
      <p:ext uri="{BB962C8B-B14F-4D97-AF65-F5344CB8AC3E}">
        <p14:creationId xmlns:p14="http://schemas.microsoft.com/office/powerpoint/2010/main" val="2309518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tube</a:t>
            </a:r>
          </a:p>
        </p:txBody>
      </p:sp>
      <p:sp>
        <p:nvSpPr>
          <p:cNvPr id="4" name="Slide Number Placeholder 3"/>
          <p:cNvSpPr>
            <a:spLocks noGrp="1"/>
          </p:cNvSpPr>
          <p:nvPr>
            <p:ph type="sldNum" sz="quarter" idx="10"/>
          </p:nvPr>
        </p:nvSpPr>
        <p:spPr/>
        <p:txBody>
          <a:bodyPr/>
          <a:lstStyle/>
          <a:p>
            <a:fld id="{C8F380E9-409A-457B-9EF6-DD8EBE40DC96}" type="slidenum">
              <a:rPr lang="en-GB" smtClean="0"/>
              <a:t>25</a:t>
            </a:fld>
            <a:endParaRPr lang="en-GB"/>
          </a:p>
        </p:txBody>
      </p:sp>
    </p:spTree>
    <p:extLst>
      <p:ext uri="{BB962C8B-B14F-4D97-AF65-F5344CB8AC3E}">
        <p14:creationId xmlns:p14="http://schemas.microsoft.com/office/powerpoint/2010/main" val="64802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Curious Number</a:t>
            </a:r>
          </a:p>
          <a:p>
            <a:r>
              <a:rPr lang="en-GB" sz="1200" b="1" i="0" kern="1200" dirty="0">
                <a:solidFill>
                  <a:schemeClr val="tx1"/>
                </a:solidFill>
                <a:effectLst/>
                <a:latin typeface="+mn-lt"/>
                <a:ea typeface="+mn-ea"/>
                <a:cs typeface="+mn-cs"/>
              </a:rPr>
              <a:t>Stage: 2   </a:t>
            </a:r>
          </a:p>
          <a:p>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Can you order the digits </a:t>
            </a:r>
            <a:r>
              <a:rPr lang="en-GB" sz="1200" b="0" i="0" u="none" strike="noStrike" kern="1200" dirty="0">
                <a:solidFill>
                  <a:schemeClr val="tx1"/>
                </a:solidFill>
                <a:effectLst/>
                <a:latin typeface="+mn-lt"/>
                <a:ea typeface="+mn-ea"/>
                <a:cs typeface="+mn-cs"/>
              </a:rPr>
              <a:t>1,2,3,4,5</a:t>
            </a:r>
            <a:r>
              <a:rPr lang="en-GB" sz="1200" b="0" i="0" kern="1200" dirty="0">
                <a:solidFill>
                  <a:schemeClr val="tx1"/>
                </a:solidFill>
                <a:effectLst/>
                <a:latin typeface="+mn-lt"/>
                <a:ea typeface="+mn-ea"/>
                <a:cs typeface="+mn-cs"/>
              </a:rPr>
              <a:t> and </a:t>
            </a:r>
            <a:r>
              <a:rPr lang="en-GB" sz="1200" b="0" i="0" u="none" strike="noStrike" kern="1200" dirty="0">
                <a:solidFill>
                  <a:schemeClr val="tx1"/>
                </a:solidFill>
                <a:effectLst/>
                <a:latin typeface="+mn-lt"/>
                <a:ea typeface="+mn-ea"/>
                <a:cs typeface="+mn-cs"/>
              </a:rPr>
              <a:t>6</a:t>
            </a:r>
            <a:r>
              <a:rPr lang="en-GB" sz="1200" b="0" i="0" kern="1200" dirty="0">
                <a:solidFill>
                  <a:schemeClr val="tx1"/>
                </a:solidFill>
                <a:effectLst/>
                <a:latin typeface="+mn-lt"/>
                <a:ea typeface="+mn-ea"/>
                <a:cs typeface="+mn-cs"/>
              </a:rPr>
              <a:t> to make a number which is divisible by </a:t>
            </a:r>
            <a:r>
              <a:rPr lang="en-GB" sz="1200" b="0" i="0" u="none" strike="noStrike" kern="1200" dirty="0">
                <a:solidFill>
                  <a:schemeClr val="tx1"/>
                </a:solidFill>
                <a:effectLst/>
                <a:latin typeface="+mn-lt"/>
                <a:ea typeface="+mn-ea"/>
                <a:cs typeface="+mn-cs"/>
              </a:rPr>
              <a:t>6</a:t>
            </a:r>
            <a:r>
              <a:rPr lang="en-GB" sz="1200" b="0" i="0" kern="1200" dirty="0">
                <a:solidFill>
                  <a:schemeClr val="tx1"/>
                </a:solidFill>
                <a:effectLst/>
                <a:latin typeface="+mn-lt"/>
                <a:ea typeface="+mn-ea"/>
                <a:cs typeface="+mn-cs"/>
              </a:rPr>
              <a:t>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so that when the final or last digit is removed it becomes a </a:t>
            </a:r>
            <a:r>
              <a:rPr lang="en-GB" sz="1200" b="0" i="0" u="none" strike="noStrike" kern="1200" dirty="0">
                <a:solidFill>
                  <a:schemeClr val="tx1"/>
                </a:solidFill>
                <a:effectLst/>
                <a:latin typeface="+mn-lt"/>
                <a:ea typeface="+mn-ea"/>
                <a:cs typeface="+mn-cs"/>
              </a:rPr>
              <a:t>5</a:t>
            </a:r>
            <a:r>
              <a:rPr lang="en-GB" sz="1200" b="0" i="0" kern="1200" dirty="0">
                <a:solidFill>
                  <a:schemeClr val="tx1"/>
                </a:solidFill>
                <a:effectLst/>
                <a:latin typeface="+mn-lt"/>
                <a:ea typeface="+mn-ea"/>
                <a:cs typeface="+mn-cs"/>
              </a:rPr>
              <a:t>-figure number divisible by </a:t>
            </a:r>
            <a:r>
              <a:rPr lang="en-GB" sz="1200" b="0" i="0" u="none" strike="noStrike" kern="1200" dirty="0">
                <a:solidFill>
                  <a:schemeClr val="tx1"/>
                </a:solidFill>
                <a:effectLst/>
                <a:latin typeface="+mn-lt"/>
                <a:ea typeface="+mn-ea"/>
                <a:cs typeface="+mn-cs"/>
              </a:rPr>
              <a:t>5</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And when the final digit is removed again it becomes a </a:t>
            </a:r>
            <a:r>
              <a:rPr lang="en-GB" sz="1200" b="0" i="0" u="none" strike="noStrike" kern="1200" dirty="0">
                <a:solidFill>
                  <a:schemeClr val="tx1"/>
                </a:solidFill>
                <a:effectLst/>
                <a:latin typeface="+mn-lt"/>
                <a:ea typeface="+mn-ea"/>
                <a:cs typeface="+mn-cs"/>
              </a:rPr>
              <a:t>4</a:t>
            </a:r>
            <a:r>
              <a:rPr lang="en-GB" sz="1200" b="0" i="0" kern="1200" dirty="0">
                <a:solidFill>
                  <a:schemeClr val="tx1"/>
                </a:solidFill>
                <a:effectLst/>
                <a:latin typeface="+mn-lt"/>
                <a:ea typeface="+mn-ea"/>
                <a:cs typeface="+mn-cs"/>
              </a:rPr>
              <a:t>-figure number divisible by </a:t>
            </a:r>
            <a:r>
              <a:rPr lang="en-GB" sz="1200" b="0" i="0" u="none" strike="noStrike" kern="1200" dirty="0">
                <a:solidFill>
                  <a:schemeClr val="tx1"/>
                </a:solidFill>
                <a:effectLst/>
                <a:latin typeface="+mn-lt"/>
                <a:ea typeface="+mn-ea"/>
                <a:cs typeface="+mn-cs"/>
              </a:rPr>
              <a:t>4</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And when the final digit is removed again it becomes a </a:t>
            </a:r>
            <a:r>
              <a:rPr lang="en-GB" sz="1200" b="0" i="0" u="none" strike="noStrike" kern="1200" dirty="0">
                <a:solidFill>
                  <a:schemeClr val="tx1"/>
                </a:solidFill>
                <a:effectLst/>
                <a:latin typeface="+mn-lt"/>
                <a:ea typeface="+mn-ea"/>
                <a:cs typeface="+mn-cs"/>
              </a:rPr>
              <a:t>3</a:t>
            </a:r>
            <a:r>
              <a:rPr lang="en-GB" sz="1200" b="0" i="0" kern="1200" dirty="0">
                <a:solidFill>
                  <a:schemeClr val="tx1"/>
                </a:solidFill>
                <a:effectLst/>
                <a:latin typeface="+mn-lt"/>
                <a:ea typeface="+mn-ea"/>
                <a:cs typeface="+mn-cs"/>
              </a:rPr>
              <a:t>-figure number divisible by </a:t>
            </a:r>
            <a:r>
              <a:rPr lang="en-GB" sz="1200" b="0" i="0" u="none" strike="noStrike" kern="1200" dirty="0">
                <a:solidFill>
                  <a:schemeClr val="tx1"/>
                </a:solidFill>
                <a:effectLst/>
                <a:latin typeface="+mn-lt"/>
                <a:ea typeface="+mn-ea"/>
                <a:cs typeface="+mn-cs"/>
              </a:rPr>
              <a:t>3</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And when the final digit is removed again it becomes a </a:t>
            </a:r>
            <a:r>
              <a:rPr lang="en-GB" sz="1200" b="0" i="0" u="none" strike="noStrike" kern="12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-figure number divisible by </a:t>
            </a:r>
            <a:r>
              <a:rPr lang="en-GB" sz="1200" b="0" i="0" u="none" strike="noStrike" kern="12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 then finally a </a:t>
            </a:r>
            <a:r>
              <a:rPr lang="en-GB" sz="1200" b="0" i="0" u="none" strike="noStrike" kern="12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-figure number divisible by </a:t>
            </a:r>
            <a:r>
              <a:rPr lang="en-GB" sz="1200" b="0" i="0" u="none" strike="noStrike" kern="12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8F380E9-409A-457B-9EF6-DD8EBE40DC96}" type="slidenum">
              <a:rPr lang="en-GB" smtClean="0"/>
              <a:t>27</a:t>
            </a:fld>
            <a:endParaRPr lang="en-GB"/>
          </a:p>
        </p:txBody>
      </p:sp>
    </p:spTree>
    <p:extLst>
      <p:ext uri="{BB962C8B-B14F-4D97-AF65-F5344CB8AC3E}">
        <p14:creationId xmlns:p14="http://schemas.microsoft.com/office/powerpoint/2010/main" val="176933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Discussion- can you come up with any other ideas that would involve collaboration-feedback at end</a:t>
            </a:r>
          </a:p>
          <a:p>
            <a:endParaRPr lang="en-GB" dirty="0"/>
          </a:p>
          <a:p>
            <a:endParaRPr lang="en-GB" dirty="0"/>
          </a:p>
          <a:p>
            <a:r>
              <a:rPr lang="en-GB" dirty="0"/>
              <a:t>Beans and bowls= 10 beans and 3 bowls</a:t>
            </a:r>
          </a:p>
          <a:p>
            <a:r>
              <a:rPr lang="en-GB" dirty="0" err="1"/>
              <a:t>Bbxbbbxbbbbb</a:t>
            </a:r>
            <a:endParaRPr lang="en-GB" dirty="0"/>
          </a:p>
          <a:p>
            <a:endParaRPr lang="en-GB" dirty="0"/>
          </a:p>
          <a:p>
            <a:r>
              <a:rPr lang="en-GB" dirty="0"/>
              <a:t>Partitions= </a:t>
            </a:r>
            <a:r>
              <a:rPr lang="en-GB" dirty="0" err="1"/>
              <a:t>ciusenaire</a:t>
            </a:r>
            <a:r>
              <a:rPr lang="en-GB" dirty="0"/>
              <a:t> rods- to  break numbers</a:t>
            </a:r>
            <a:r>
              <a:rPr lang="en-GB" baseline="0" dirty="0"/>
              <a:t> up into positive </a:t>
            </a:r>
            <a:r>
              <a:rPr lang="en-GB" baseline="0" dirty="0" err="1"/>
              <a:t>numebrs</a:t>
            </a:r>
            <a:r>
              <a:rPr lang="en-GB" baseline="0" dirty="0"/>
              <a:t> </a:t>
            </a:r>
          </a:p>
          <a:p>
            <a:endParaRPr lang="en-GB" baseline="0" dirty="0"/>
          </a:p>
          <a:p>
            <a:r>
              <a:rPr lang="en-GB" baseline="0" dirty="0"/>
              <a:t>3 can be broken in four different ways</a:t>
            </a:r>
          </a:p>
          <a:p>
            <a:r>
              <a:rPr lang="en-GB" baseline="0" dirty="0"/>
              <a:t>Is 1 and 2 the same as 2 and 1</a:t>
            </a:r>
          </a:p>
          <a:p>
            <a:endParaRPr lang="en-GB" baseline="0" dirty="0"/>
          </a:p>
          <a:p>
            <a:r>
              <a:rPr lang="en-GB" baseline="0" dirty="0"/>
              <a:t>Coming up for a general pattern for how many partitions there is </a:t>
            </a:r>
            <a:r>
              <a:rPr lang="en-GB" baseline="0" dirty="0" err="1"/>
              <a:t>is</a:t>
            </a:r>
            <a:r>
              <a:rPr lang="en-GB" baseline="0" dirty="0"/>
              <a:t> an unsolved maths problem= welcome to cutting edge maths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C8F380E9-409A-457B-9EF6-DD8EBE40DC96}" type="slidenum">
              <a:rPr lang="en-GB" smtClean="0"/>
              <a:t>34</a:t>
            </a:fld>
            <a:endParaRPr lang="en-GB"/>
          </a:p>
        </p:txBody>
      </p:sp>
    </p:spTree>
    <p:extLst>
      <p:ext uri="{BB962C8B-B14F-4D97-AF65-F5344CB8AC3E}">
        <p14:creationId xmlns:p14="http://schemas.microsoft.com/office/powerpoint/2010/main" val="373273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I read lots of Math books and I've run into many </a:t>
            </a:r>
            <a:r>
              <a:rPr lang="en-GB" sz="1200" kern="1200" dirty="0" err="1">
                <a:solidFill>
                  <a:schemeClr val="tx1"/>
                </a:solidFill>
                <a:effectLst/>
                <a:latin typeface="+mn-lt"/>
                <a:ea typeface="+mn-ea"/>
                <a:cs typeface="+mn-cs"/>
              </a:rPr>
              <a:t>many</a:t>
            </a:r>
            <a:r>
              <a:rPr lang="en-GB" sz="1200" kern="1200" dirty="0">
                <a:solidFill>
                  <a:schemeClr val="tx1"/>
                </a:solidFill>
                <a:effectLst/>
                <a:latin typeface="+mn-lt"/>
                <a:ea typeface="+mn-ea"/>
                <a:cs typeface="+mn-cs"/>
              </a:rPr>
              <a:t> interesting Math "things" in my travels but here's something very clever I've never encountered before. Let's say you want to multiply 5 by 8. Do the following:</a:t>
            </a:r>
          </a:p>
          <a:p>
            <a:pPr lvl="0" fontAlgn="base"/>
            <a:r>
              <a:rPr lang="en-GB" sz="1200" kern="1200" dirty="0">
                <a:solidFill>
                  <a:schemeClr val="tx1"/>
                </a:solidFill>
                <a:effectLst/>
                <a:latin typeface="+mn-lt"/>
                <a:ea typeface="+mn-ea"/>
                <a:cs typeface="+mn-cs"/>
              </a:rPr>
              <a:t>Plot the graph of y=x^2.</a:t>
            </a:r>
          </a:p>
          <a:p>
            <a:pPr lvl="0" fontAlgn="base"/>
            <a:r>
              <a:rPr lang="en-GB" sz="1200" kern="1200" dirty="0">
                <a:solidFill>
                  <a:schemeClr val="tx1"/>
                </a:solidFill>
                <a:effectLst/>
                <a:latin typeface="+mn-lt"/>
                <a:ea typeface="+mn-ea"/>
                <a:cs typeface="+mn-cs"/>
              </a:rPr>
              <a:t>Draw a line that crosses the parabola where x = -5  and where x = 8 on the parabola. (Ignore the fact that x = -5 and not +5 at the left intersection point; this calculator does not do signed arithmetic!)</a:t>
            </a:r>
          </a:p>
          <a:p>
            <a:pPr lvl="0" fontAlgn="base"/>
            <a:r>
              <a:rPr lang="en-GB" sz="1200" kern="1200" dirty="0">
                <a:solidFill>
                  <a:schemeClr val="tx1"/>
                </a:solidFill>
                <a:effectLst/>
                <a:latin typeface="+mn-lt"/>
                <a:ea typeface="+mn-ea"/>
                <a:cs typeface="+mn-cs"/>
              </a:rPr>
              <a:t>Note the value of y where the line crosses the y-axis.</a:t>
            </a:r>
          </a:p>
          <a:p>
            <a:pPr lvl="0" fontAlgn="base"/>
            <a:r>
              <a:rPr lang="en-GB" sz="1200" kern="1200" dirty="0">
                <a:solidFill>
                  <a:schemeClr val="tx1"/>
                </a:solidFill>
                <a:effectLst/>
                <a:latin typeface="+mn-lt"/>
                <a:ea typeface="+mn-ea"/>
                <a:cs typeface="+mn-cs"/>
              </a:rPr>
              <a:t>The value of y is 40 and indeed 5 x 8 = 40.</a:t>
            </a:r>
          </a:p>
          <a:p>
            <a:pPr fontAlgn="base"/>
            <a:r>
              <a:rPr lang="en-GB" sz="1200" kern="1200" dirty="0">
                <a:solidFill>
                  <a:schemeClr val="tx1"/>
                </a:solidFill>
                <a:effectLst/>
                <a:latin typeface="+mn-lt"/>
                <a:ea typeface="+mn-ea"/>
                <a:cs typeface="+mn-cs"/>
              </a:rPr>
              <a:t>Can you figure out why this trick works? Never mind that it's much more work to plot the graphs and determine where the line crosses the y-axis than it is to do the arithmetic in the first place!</a:t>
            </a:r>
          </a:p>
          <a:p>
            <a:pPr fontAlgn="base"/>
            <a:r>
              <a:rPr lang="en-GB" sz="1200" kern="1200" dirty="0">
                <a:solidFill>
                  <a:schemeClr val="tx1"/>
                </a:solidFill>
                <a:effectLst/>
                <a:latin typeface="+mn-lt"/>
                <a:ea typeface="+mn-ea"/>
                <a:cs typeface="+mn-cs"/>
              </a:rPr>
              <a:t>This clever exploration, plus a number of other nice explorations for high school students come from the book </a:t>
            </a:r>
            <a:r>
              <a:rPr lang="en-GB" sz="1200" kern="1200" dirty="0">
                <a:solidFill>
                  <a:schemeClr val="tx1"/>
                </a:solidFill>
                <a:effectLst/>
                <a:latin typeface="+mn-lt"/>
                <a:ea typeface="+mn-ea"/>
                <a:cs typeface="+mn-cs"/>
                <a:hlinkClick r:id="rId3" tooltip="Mathematics: A Human Endeavor"/>
              </a:rPr>
              <a:t>Mathematics: A Human </a:t>
            </a:r>
            <a:r>
              <a:rPr lang="en-GB" sz="1200" kern="1200" dirty="0" err="1">
                <a:solidFill>
                  <a:schemeClr val="tx1"/>
                </a:solidFill>
                <a:effectLst/>
                <a:latin typeface="+mn-lt"/>
                <a:ea typeface="+mn-ea"/>
                <a:cs typeface="+mn-cs"/>
                <a:hlinkClick r:id="rId3" tooltip="Mathematics: A Human Endeavor"/>
              </a:rPr>
              <a:t>Endeavor</a:t>
            </a:r>
            <a:r>
              <a:rPr lang="en-GB" sz="1200" kern="1200" dirty="0">
                <a:solidFill>
                  <a:schemeClr val="tx1"/>
                </a:solidFill>
                <a:effectLst/>
                <a:latin typeface="+mn-lt"/>
                <a:ea typeface="+mn-ea"/>
                <a:cs typeface="+mn-cs"/>
              </a:rPr>
              <a:t> by Harold Jacobs.</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8F380E9-409A-457B-9EF6-DD8EBE40DC96}" type="slidenum">
              <a:rPr lang="en-GB" smtClean="0"/>
              <a:t>38</a:t>
            </a:fld>
            <a:endParaRPr lang="en-GB"/>
          </a:p>
        </p:txBody>
      </p:sp>
    </p:spTree>
    <p:extLst>
      <p:ext uri="{BB962C8B-B14F-4D97-AF65-F5344CB8AC3E}">
        <p14:creationId xmlns:p14="http://schemas.microsoft.com/office/powerpoint/2010/main" val="61537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F380E9-409A-457B-9EF6-DD8EBE40DC96}" type="slidenum">
              <a:rPr lang="en-GB" smtClean="0"/>
              <a:t>41</a:t>
            </a:fld>
            <a:endParaRPr lang="en-GB"/>
          </a:p>
        </p:txBody>
      </p:sp>
    </p:spTree>
    <p:extLst>
      <p:ext uri="{BB962C8B-B14F-4D97-AF65-F5344CB8AC3E}">
        <p14:creationId xmlns:p14="http://schemas.microsoft.com/office/powerpoint/2010/main" val="293567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Note from the webmaster: It may make more sense to you if you label the outside corners PART. In step 3, rearrange the PARTs with the letters at the CENTER, so they spell TRAP. </a:t>
            </a:r>
            <a:br>
              <a:rPr lang="en-GB" b="1" i="1" dirty="0"/>
            </a:br>
            <a:r>
              <a:rPr lang="en-GB" b="1" i="1" dirty="0"/>
              <a:t>Here are some other word combinations that work: PETS/STEP, POTS/STOP, EVIL/LIVE or FLOG/GOLF, BRAG/GARB or TRAM/MART, TIME/EMIT, PANS/SNAP, or RATS/STAR.</a:t>
            </a:r>
            <a:r>
              <a:rPr lang="en-GB" dirty="0"/>
              <a:t/>
            </a:r>
            <a:br>
              <a:rPr lang="en-GB" dirty="0"/>
            </a:b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Nrich</a:t>
            </a:r>
            <a:r>
              <a:rPr lang="en-GB" dirty="0"/>
              <a:t> building stars http://nrich.maths.org/1268</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C8F380E9-409A-457B-9EF6-DD8EBE40DC96}" type="slidenum">
              <a:rPr lang="en-GB" smtClean="0"/>
              <a:t>42</a:t>
            </a:fld>
            <a:endParaRPr lang="en-GB"/>
          </a:p>
        </p:txBody>
      </p:sp>
    </p:spTree>
    <p:extLst>
      <p:ext uri="{BB962C8B-B14F-4D97-AF65-F5344CB8AC3E}">
        <p14:creationId xmlns:p14="http://schemas.microsoft.com/office/powerpoint/2010/main" val="282835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r>
            <a:br>
              <a:rPr lang="en-GB" dirty="0"/>
            </a:br>
            <a:r>
              <a:rPr lang="en-GB" dirty="0"/>
              <a:t>Thinking creatively can engage learners in mathematical reasoning with the different reasons given acting as springboards for further inquiry:</a:t>
            </a:r>
            <a:br>
              <a:rPr lang="en-GB" dirty="0"/>
            </a:br>
            <a:r>
              <a:rPr lang="en-GB" dirty="0"/>
              <a:t/>
            </a:r>
            <a:br>
              <a:rPr lang="en-GB" dirty="0"/>
            </a:br>
            <a:r>
              <a:rPr lang="en-GB" dirty="0"/>
              <a:t>Can you find some other numbers with exactly three factors?</a:t>
            </a:r>
            <a:br>
              <a:rPr lang="en-GB" dirty="0"/>
            </a:br>
            <a:r>
              <a:rPr lang="en-GB" dirty="0"/>
              <a:t>How many numbers under 100 have digits that add to 7?</a:t>
            </a:r>
            <a:br>
              <a:rPr lang="en-GB" dirty="0"/>
            </a:br>
            <a:r>
              <a:rPr lang="en-GB" b="1" dirty="0"/>
              <a:t/>
            </a:r>
            <a:br>
              <a:rPr lang="en-GB" b="1" dirty="0"/>
            </a:br>
            <a:r>
              <a:rPr lang="en-GB" b="1" dirty="0"/>
              <a:t>Creativity as a key to deeper learning?</a:t>
            </a:r>
            <a:br>
              <a:rPr lang="en-GB" b="1" dirty="0"/>
            </a:br>
            <a:r>
              <a:rPr lang="en-GB" dirty="0"/>
              <a:t/>
            </a:r>
            <a:br>
              <a:rPr lang="en-GB" dirty="0"/>
            </a:br>
            <a:r>
              <a:rPr lang="en-GB" dirty="0"/>
              <a:t>One popular argument for encouraging creativity is that we live in times of rapid change and being creative helps learners cope with such changes. Over and above this the work of the psychologist </a:t>
            </a:r>
            <a:r>
              <a:rPr lang="en-GB" u="sng" dirty="0">
                <a:hlinkClick r:id="rId3"/>
              </a:rPr>
              <a:t>Ellen Langer</a:t>
            </a:r>
            <a:r>
              <a:rPr lang="en-GB" dirty="0"/>
              <a:t> suggests that creativity can have other payoffs.</a:t>
            </a:r>
            <a:br>
              <a:rPr lang="en-GB" dirty="0"/>
            </a:br>
            <a:r>
              <a:rPr lang="en-GB" dirty="0"/>
              <a:t/>
            </a:r>
            <a:br>
              <a:rPr lang="en-GB" dirty="0"/>
            </a:br>
            <a:r>
              <a:rPr lang="en-GB" dirty="0"/>
              <a:t>Langer has extensively researched what she calls the conditionality of knowledge: that what we hold to be ‘true’ relies on certain conditions (in this case 20 is the odd one out under the conditions of odd and even numbers). </a:t>
            </a:r>
            <a:br>
              <a:rPr lang="en-GB" dirty="0"/>
            </a:br>
            <a:r>
              <a:rPr lang="en-GB" dirty="0"/>
              <a:t/>
            </a:r>
            <a:br>
              <a:rPr lang="en-GB" dirty="0"/>
            </a:br>
            <a:r>
              <a:rPr lang="en-GB" dirty="0"/>
              <a:t>Langer’s research on </a:t>
            </a:r>
            <a:r>
              <a:rPr lang="en-GB" u="sng" dirty="0">
                <a:hlinkClick r:id="rId4"/>
              </a:rPr>
              <a:t>Mindful Learning</a:t>
            </a:r>
            <a:r>
              <a:rPr lang="en-GB" dirty="0"/>
              <a:t> shows that treating knowledge as ‘conditional’ rather than ‘absolute’ not only leads to creativity but also to deeper learning of the knowledge being explored. In other words, justifying a range of answers may help kids become mathematically smarter.</a:t>
            </a:r>
            <a:br>
              <a:rPr lang="en-GB" dirty="0"/>
            </a:br>
            <a:r>
              <a:rPr lang="en-GB" dirty="0"/>
              <a:t/>
            </a:r>
            <a:br>
              <a:rPr lang="en-GB" dirty="0"/>
            </a:br>
            <a:r>
              <a:rPr lang="en-GB" dirty="0"/>
              <a:t>I discuss these ideas more fully in my new book ‘</a:t>
            </a:r>
            <a:r>
              <a:rPr lang="en-GB" u="sng" dirty="0">
                <a:hlinkClick r:id="rId5"/>
              </a:rPr>
              <a:t>Transforming Primary Mathematics</a:t>
            </a:r>
            <a:r>
              <a:rPr lang="en-GB" dirty="0"/>
              <a:t>’</a:t>
            </a:r>
          </a:p>
          <a:p>
            <a:endParaRPr lang="en-GB" dirty="0"/>
          </a:p>
          <a:p>
            <a:r>
              <a:rPr lang="en-GB" dirty="0"/>
              <a:t>Most people’s immediate response to ‘Odd one out’ is that 20 is ‘odd’ because it is ‘even’ (pun intended!). A moment’s reflection can open up a seemingly closed problem like this to some creative thinking. </a:t>
            </a:r>
            <a:br>
              <a:rPr lang="en-GB" dirty="0"/>
            </a:br>
            <a:r>
              <a:rPr lang="en-GB" dirty="0"/>
              <a:t/>
            </a:r>
            <a:br>
              <a:rPr lang="en-GB" dirty="0"/>
            </a:br>
            <a:r>
              <a:rPr lang="en-GB" dirty="0"/>
              <a:t>Can we find a reason for each of these numbers being singled out as the odd one? </a:t>
            </a:r>
            <a:br>
              <a:rPr lang="en-GB" dirty="0"/>
            </a:br>
            <a:r>
              <a:rPr lang="en-GB" dirty="0"/>
              <a:t/>
            </a:r>
            <a:br>
              <a:rPr lang="en-GB" dirty="0"/>
            </a:br>
            <a:r>
              <a:rPr lang="en-GB" dirty="0"/>
              <a:t>And how many different reasons for each number? </a:t>
            </a:r>
            <a:br>
              <a:rPr lang="en-GB" dirty="0"/>
            </a:br>
            <a:r>
              <a:rPr lang="en-GB" dirty="0"/>
              <a:t/>
            </a:r>
            <a:br>
              <a:rPr lang="en-GB" dirty="0"/>
            </a:br>
            <a:r>
              <a:rPr lang="en-GB" dirty="0"/>
              <a:t>Here are some starters for 25. It is the only number in the set that:</a:t>
            </a:r>
            <a:br>
              <a:rPr lang="en-GB" dirty="0"/>
            </a:br>
            <a:r>
              <a:rPr lang="en-GB" dirty="0"/>
              <a:t>is a perfect square number</a:t>
            </a:r>
            <a:br>
              <a:rPr lang="en-GB" dirty="0"/>
            </a:br>
            <a:r>
              <a:rPr lang="en-GB" dirty="0"/>
              <a:t>is a factor of 125</a:t>
            </a:r>
            <a:br>
              <a:rPr lang="en-GB" dirty="0"/>
            </a:br>
            <a:r>
              <a:rPr lang="en-GB" dirty="0"/>
              <a:t>has an odd number of factors</a:t>
            </a:r>
            <a:br>
              <a:rPr lang="en-GB" dirty="0"/>
            </a:br>
            <a:r>
              <a:rPr lang="en-GB" dirty="0"/>
              <a:t>has digits that add to seven</a:t>
            </a:r>
            <a:br>
              <a:rPr lang="en-GB" dirty="0"/>
            </a:br>
            <a:r>
              <a:rPr lang="en-GB" dirty="0"/>
              <a:t>….</a:t>
            </a:r>
            <a:br>
              <a:rPr lang="en-GB" dirty="0"/>
            </a:br>
            <a:endParaRPr lang="en-GB" dirty="0"/>
          </a:p>
        </p:txBody>
      </p:sp>
      <p:sp>
        <p:nvSpPr>
          <p:cNvPr id="4" name="Slide Number Placeholder 3"/>
          <p:cNvSpPr>
            <a:spLocks noGrp="1"/>
          </p:cNvSpPr>
          <p:nvPr>
            <p:ph type="sldNum" sz="quarter" idx="10"/>
          </p:nvPr>
        </p:nvSpPr>
        <p:spPr/>
        <p:txBody>
          <a:bodyPr/>
          <a:lstStyle/>
          <a:p>
            <a:fld id="{1AEE5957-4CC5-4F17-9B0B-CD6847AB4534}" type="slidenum">
              <a:rPr lang="en-GB" smtClean="0"/>
              <a:t>45</a:t>
            </a:fld>
            <a:endParaRPr lang="en-GB"/>
          </a:p>
        </p:txBody>
      </p:sp>
    </p:spTree>
    <p:extLst>
      <p:ext uri="{BB962C8B-B14F-4D97-AF65-F5344CB8AC3E}">
        <p14:creationId xmlns:p14="http://schemas.microsoft.com/office/powerpoint/2010/main" val="358810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E424AF-0E7E-44C4-985A-7A1DE3F53CE8}" type="datetime1">
              <a:rPr lang="en-GB" smtClean="0"/>
              <a:t>18/10/2016</a:t>
            </a:fld>
            <a:endParaRPr lang="en-GB"/>
          </a:p>
        </p:txBody>
      </p:sp>
      <p:sp>
        <p:nvSpPr>
          <p:cNvPr id="5" name="Footer Placeholder 4"/>
          <p:cNvSpPr>
            <a:spLocks noGrp="1"/>
          </p:cNvSpPr>
          <p:nvPr>
            <p:ph type="ftr" sz="quarter" idx="11"/>
          </p:nvPr>
        </p:nvSpPr>
        <p:spPr/>
        <p:txBody>
          <a:bodyPr/>
          <a:lstStyle/>
          <a:p>
            <a:r>
              <a:rPr lang="en-GB"/>
              <a:t>www.judyhornigold.co.uk</a:t>
            </a:r>
          </a:p>
        </p:txBody>
      </p:sp>
      <p:sp>
        <p:nvSpPr>
          <p:cNvPr id="6" name="Slide Number Placeholder 5"/>
          <p:cNvSpPr>
            <a:spLocks noGrp="1"/>
          </p:cNvSpPr>
          <p:nvPr>
            <p:ph type="sldNum" sz="quarter" idx="12"/>
          </p:nvPr>
        </p:nvSpPr>
        <p:spPr/>
        <p:txBody>
          <a:bodyPr/>
          <a:lstStyle/>
          <a:p>
            <a:fld id="{14376828-4DFB-4ADE-8341-27A989A6C521}" type="slidenum">
              <a:rPr lang="en-GB" smtClean="0"/>
              <a:t>‹#›</a:t>
            </a:fld>
            <a:endParaRPr lang="en-GB"/>
          </a:p>
        </p:txBody>
      </p:sp>
    </p:spTree>
    <p:extLst>
      <p:ext uri="{BB962C8B-B14F-4D97-AF65-F5344CB8AC3E}">
        <p14:creationId xmlns:p14="http://schemas.microsoft.com/office/powerpoint/2010/main" val="24432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3D9107-0699-48C8-9149-896BF4AF9F32}" type="datetime1">
              <a:rPr lang="en-GB" smtClean="0"/>
              <a:t>18/10/2016</a:t>
            </a:fld>
            <a:endParaRPr lang="en-GB"/>
          </a:p>
        </p:txBody>
      </p:sp>
      <p:sp>
        <p:nvSpPr>
          <p:cNvPr id="5" name="Footer Placeholder 4"/>
          <p:cNvSpPr>
            <a:spLocks noGrp="1"/>
          </p:cNvSpPr>
          <p:nvPr>
            <p:ph type="ftr" sz="quarter" idx="11"/>
          </p:nvPr>
        </p:nvSpPr>
        <p:spPr/>
        <p:txBody>
          <a:bodyPr/>
          <a:lstStyle/>
          <a:p>
            <a:r>
              <a:rPr lang="en-GB"/>
              <a:t>www.judyhornigold.co.uk</a:t>
            </a:r>
          </a:p>
        </p:txBody>
      </p:sp>
      <p:sp>
        <p:nvSpPr>
          <p:cNvPr id="6" name="Slide Number Placeholder 5"/>
          <p:cNvSpPr>
            <a:spLocks noGrp="1"/>
          </p:cNvSpPr>
          <p:nvPr>
            <p:ph type="sldNum" sz="quarter" idx="12"/>
          </p:nvPr>
        </p:nvSpPr>
        <p:spPr/>
        <p:txBody>
          <a:bodyPr/>
          <a:lstStyle/>
          <a:p>
            <a:fld id="{14376828-4DFB-4ADE-8341-27A989A6C521}" type="slidenum">
              <a:rPr lang="en-GB" smtClean="0"/>
              <a:t>‹#›</a:t>
            </a:fld>
            <a:endParaRPr lang="en-GB"/>
          </a:p>
        </p:txBody>
      </p:sp>
    </p:spTree>
    <p:extLst>
      <p:ext uri="{BB962C8B-B14F-4D97-AF65-F5344CB8AC3E}">
        <p14:creationId xmlns:p14="http://schemas.microsoft.com/office/powerpoint/2010/main" val="337567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27F665-43C3-490C-BE50-4DB012773FD3}" type="datetime1">
              <a:rPr lang="en-GB" smtClean="0"/>
              <a:t>18/10/2016</a:t>
            </a:fld>
            <a:endParaRPr lang="en-GB"/>
          </a:p>
        </p:txBody>
      </p:sp>
      <p:sp>
        <p:nvSpPr>
          <p:cNvPr id="5" name="Footer Placeholder 4"/>
          <p:cNvSpPr>
            <a:spLocks noGrp="1"/>
          </p:cNvSpPr>
          <p:nvPr>
            <p:ph type="ftr" sz="quarter" idx="11"/>
          </p:nvPr>
        </p:nvSpPr>
        <p:spPr/>
        <p:txBody>
          <a:bodyPr/>
          <a:lstStyle/>
          <a:p>
            <a:r>
              <a:rPr lang="en-GB"/>
              <a:t>www.judyhornigold.co.uk</a:t>
            </a:r>
          </a:p>
        </p:txBody>
      </p:sp>
      <p:sp>
        <p:nvSpPr>
          <p:cNvPr id="6" name="Slide Number Placeholder 5"/>
          <p:cNvSpPr>
            <a:spLocks noGrp="1"/>
          </p:cNvSpPr>
          <p:nvPr>
            <p:ph type="sldNum" sz="quarter" idx="12"/>
          </p:nvPr>
        </p:nvSpPr>
        <p:spPr/>
        <p:txBody>
          <a:bodyPr/>
          <a:lstStyle/>
          <a:p>
            <a:fld id="{14376828-4DFB-4ADE-8341-27A989A6C521}" type="slidenum">
              <a:rPr lang="en-GB" smtClean="0"/>
              <a:t>‹#›</a:t>
            </a:fld>
            <a:endParaRPr lang="en-GB"/>
          </a:p>
        </p:txBody>
      </p:sp>
    </p:spTree>
    <p:extLst>
      <p:ext uri="{BB962C8B-B14F-4D97-AF65-F5344CB8AC3E}">
        <p14:creationId xmlns:p14="http://schemas.microsoft.com/office/powerpoint/2010/main" val="74658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CB45F0-D50D-4EEF-820C-5792C54FDEB8}" type="datetime1">
              <a:rPr lang="en-GB" smtClean="0"/>
              <a:t>18/10/2016</a:t>
            </a:fld>
            <a:endParaRPr lang="en-GB"/>
          </a:p>
        </p:txBody>
      </p:sp>
      <p:sp>
        <p:nvSpPr>
          <p:cNvPr id="5" name="Footer Placeholder 4"/>
          <p:cNvSpPr>
            <a:spLocks noGrp="1"/>
          </p:cNvSpPr>
          <p:nvPr>
            <p:ph type="ftr" sz="quarter" idx="11"/>
          </p:nvPr>
        </p:nvSpPr>
        <p:spPr/>
        <p:txBody>
          <a:bodyPr/>
          <a:lstStyle/>
          <a:p>
            <a:r>
              <a:rPr lang="en-GB"/>
              <a:t>www.judyhornigold.co.uk</a:t>
            </a:r>
          </a:p>
        </p:txBody>
      </p:sp>
      <p:sp>
        <p:nvSpPr>
          <p:cNvPr id="6" name="Slide Number Placeholder 5"/>
          <p:cNvSpPr>
            <a:spLocks noGrp="1"/>
          </p:cNvSpPr>
          <p:nvPr>
            <p:ph type="sldNum" sz="quarter" idx="12"/>
          </p:nvPr>
        </p:nvSpPr>
        <p:spPr/>
        <p:txBody>
          <a:bodyPr/>
          <a:lstStyle/>
          <a:p>
            <a:fld id="{14376828-4DFB-4ADE-8341-27A989A6C521}" type="slidenum">
              <a:rPr lang="en-GB" smtClean="0"/>
              <a:t>‹#›</a:t>
            </a:fld>
            <a:endParaRPr lang="en-GB"/>
          </a:p>
        </p:txBody>
      </p:sp>
    </p:spTree>
    <p:extLst>
      <p:ext uri="{BB962C8B-B14F-4D97-AF65-F5344CB8AC3E}">
        <p14:creationId xmlns:p14="http://schemas.microsoft.com/office/powerpoint/2010/main" val="161000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66ADB0-D8C7-475B-9C12-B400D6E3AE67}" type="datetime1">
              <a:rPr lang="en-GB" smtClean="0"/>
              <a:t>18/10/2016</a:t>
            </a:fld>
            <a:endParaRPr lang="en-GB"/>
          </a:p>
        </p:txBody>
      </p:sp>
      <p:sp>
        <p:nvSpPr>
          <p:cNvPr id="5" name="Footer Placeholder 4"/>
          <p:cNvSpPr>
            <a:spLocks noGrp="1"/>
          </p:cNvSpPr>
          <p:nvPr>
            <p:ph type="ftr" sz="quarter" idx="11"/>
          </p:nvPr>
        </p:nvSpPr>
        <p:spPr/>
        <p:txBody>
          <a:bodyPr/>
          <a:lstStyle/>
          <a:p>
            <a:r>
              <a:rPr lang="en-GB"/>
              <a:t>www.judyhornigold.co.uk</a:t>
            </a:r>
          </a:p>
        </p:txBody>
      </p:sp>
      <p:sp>
        <p:nvSpPr>
          <p:cNvPr id="6" name="Slide Number Placeholder 5"/>
          <p:cNvSpPr>
            <a:spLocks noGrp="1"/>
          </p:cNvSpPr>
          <p:nvPr>
            <p:ph type="sldNum" sz="quarter" idx="12"/>
          </p:nvPr>
        </p:nvSpPr>
        <p:spPr/>
        <p:txBody>
          <a:bodyPr/>
          <a:lstStyle/>
          <a:p>
            <a:fld id="{14376828-4DFB-4ADE-8341-27A989A6C521}" type="slidenum">
              <a:rPr lang="en-GB" smtClean="0"/>
              <a:t>‹#›</a:t>
            </a:fld>
            <a:endParaRPr lang="en-GB"/>
          </a:p>
        </p:txBody>
      </p:sp>
    </p:spTree>
    <p:extLst>
      <p:ext uri="{BB962C8B-B14F-4D97-AF65-F5344CB8AC3E}">
        <p14:creationId xmlns:p14="http://schemas.microsoft.com/office/powerpoint/2010/main" val="166751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F58041-459E-4D85-889B-7191E1D4598E}" type="datetime1">
              <a:rPr lang="en-GB" smtClean="0"/>
              <a:t>18/10/2016</a:t>
            </a:fld>
            <a:endParaRPr lang="en-GB"/>
          </a:p>
        </p:txBody>
      </p:sp>
      <p:sp>
        <p:nvSpPr>
          <p:cNvPr id="6" name="Footer Placeholder 5"/>
          <p:cNvSpPr>
            <a:spLocks noGrp="1"/>
          </p:cNvSpPr>
          <p:nvPr>
            <p:ph type="ftr" sz="quarter" idx="11"/>
          </p:nvPr>
        </p:nvSpPr>
        <p:spPr/>
        <p:txBody>
          <a:bodyPr/>
          <a:lstStyle/>
          <a:p>
            <a:r>
              <a:rPr lang="en-GB"/>
              <a:t>www.judyhornigold.co.uk</a:t>
            </a:r>
          </a:p>
        </p:txBody>
      </p:sp>
      <p:sp>
        <p:nvSpPr>
          <p:cNvPr id="7" name="Slide Number Placeholder 6"/>
          <p:cNvSpPr>
            <a:spLocks noGrp="1"/>
          </p:cNvSpPr>
          <p:nvPr>
            <p:ph type="sldNum" sz="quarter" idx="12"/>
          </p:nvPr>
        </p:nvSpPr>
        <p:spPr/>
        <p:txBody>
          <a:bodyPr/>
          <a:lstStyle/>
          <a:p>
            <a:fld id="{14376828-4DFB-4ADE-8341-27A989A6C521}" type="slidenum">
              <a:rPr lang="en-GB" smtClean="0"/>
              <a:t>‹#›</a:t>
            </a:fld>
            <a:endParaRPr lang="en-GB"/>
          </a:p>
        </p:txBody>
      </p:sp>
    </p:spTree>
    <p:extLst>
      <p:ext uri="{BB962C8B-B14F-4D97-AF65-F5344CB8AC3E}">
        <p14:creationId xmlns:p14="http://schemas.microsoft.com/office/powerpoint/2010/main" val="363890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4481D5-8063-40D5-A917-9B35D8EA8E7D}" type="datetime1">
              <a:rPr lang="en-GB" smtClean="0"/>
              <a:t>18/10/2016</a:t>
            </a:fld>
            <a:endParaRPr lang="en-GB"/>
          </a:p>
        </p:txBody>
      </p:sp>
      <p:sp>
        <p:nvSpPr>
          <p:cNvPr id="8" name="Footer Placeholder 7"/>
          <p:cNvSpPr>
            <a:spLocks noGrp="1"/>
          </p:cNvSpPr>
          <p:nvPr>
            <p:ph type="ftr" sz="quarter" idx="11"/>
          </p:nvPr>
        </p:nvSpPr>
        <p:spPr/>
        <p:txBody>
          <a:bodyPr/>
          <a:lstStyle/>
          <a:p>
            <a:r>
              <a:rPr lang="en-GB"/>
              <a:t>www.judyhornigold.co.uk</a:t>
            </a:r>
          </a:p>
        </p:txBody>
      </p:sp>
      <p:sp>
        <p:nvSpPr>
          <p:cNvPr id="9" name="Slide Number Placeholder 8"/>
          <p:cNvSpPr>
            <a:spLocks noGrp="1"/>
          </p:cNvSpPr>
          <p:nvPr>
            <p:ph type="sldNum" sz="quarter" idx="12"/>
          </p:nvPr>
        </p:nvSpPr>
        <p:spPr/>
        <p:txBody>
          <a:bodyPr/>
          <a:lstStyle/>
          <a:p>
            <a:fld id="{14376828-4DFB-4ADE-8341-27A989A6C521}" type="slidenum">
              <a:rPr lang="en-GB" smtClean="0"/>
              <a:t>‹#›</a:t>
            </a:fld>
            <a:endParaRPr lang="en-GB"/>
          </a:p>
        </p:txBody>
      </p:sp>
    </p:spTree>
    <p:extLst>
      <p:ext uri="{BB962C8B-B14F-4D97-AF65-F5344CB8AC3E}">
        <p14:creationId xmlns:p14="http://schemas.microsoft.com/office/powerpoint/2010/main" val="378094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0839C4-8C60-451D-8C1D-57FC309FDCE9}" type="datetime1">
              <a:rPr lang="en-GB" smtClean="0"/>
              <a:t>18/10/2016</a:t>
            </a:fld>
            <a:endParaRPr lang="en-GB"/>
          </a:p>
        </p:txBody>
      </p:sp>
      <p:sp>
        <p:nvSpPr>
          <p:cNvPr id="4" name="Footer Placeholder 3"/>
          <p:cNvSpPr>
            <a:spLocks noGrp="1"/>
          </p:cNvSpPr>
          <p:nvPr>
            <p:ph type="ftr" sz="quarter" idx="11"/>
          </p:nvPr>
        </p:nvSpPr>
        <p:spPr/>
        <p:txBody>
          <a:bodyPr/>
          <a:lstStyle/>
          <a:p>
            <a:r>
              <a:rPr lang="en-GB"/>
              <a:t>www.judyhornigold.co.uk</a:t>
            </a:r>
          </a:p>
        </p:txBody>
      </p:sp>
      <p:sp>
        <p:nvSpPr>
          <p:cNvPr id="5" name="Slide Number Placeholder 4"/>
          <p:cNvSpPr>
            <a:spLocks noGrp="1"/>
          </p:cNvSpPr>
          <p:nvPr>
            <p:ph type="sldNum" sz="quarter" idx="12"/>
          </p:nvPr>
        </p:nvSpPr>
        <p:spPr/>
        <p:txBody>
          <a:bodyPr/>
          <a:lstStyle/>
          <a:p>
            <a:fld id="{14376828-4DFB-4ADE-8341-27A989A6C521}" type="slidenum">
              <a:rPr lang="en-GB" smtClean="0"/>
              <a:t>‹#›</a:t>
            </a:fld>
            <a:endParaRPr lang="en-GB"/>
          </a:p>
        </p:txBody>
      </p:sp>
    </p:spTree>
    <p:extLst>
      <p:ext uri="{BB962C8B-B14F-4D97-AF65-F5344CB8AC3E}">
        <p14:creationId xmlns:p14="http://schemas.microsoft.com/office/powerpoint/2010/main" val="297038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1A366-D2DB-4CCD-9A1E-922270BF95F6}" type="datetime1">
              <a:rPr lang="en-GB" smtClean="0"/>
              <a:t>18/10/2016</a:t>
            </a:fld>
            <a:endParaRPr lang="en-GB"/>
          </a:p>
        </p:txBody>
      </p:sp>
      <p:sp>
        <p:nvSpPr>
          <p:cNvPr id="3" name="Footer Placeholder 2"/>
          <p:cNvSpPr>
            <a:spLocks noGrp="1"/>
          </p:cNvSpPr>
          <p:nvPr>
            <p:ph type="ftr" sz="quarter" idx="11"/>
          </p:nvPr>
        </p:nvSpPr>
        <p:spPr/>
        <p:txBody>
          <a:bodyPr/>
          <a:lstStyle/>
          <a:p>
            <a:r>
              <a:rPr lang="en-GB"/>
              <a:t>www.judyhornigold.co.uk</a:t>
            </a:r>
          </a:p>
        </p:txBody>
      </p:sp>
      <p:sp>
        <p:nvSpPr>
          <p:cNvPr id="4" name="Slide Number Placeholder 3"/>
          <p:cNvSpPr>
            <a:spLocks noGrp="1"/>
          </p:cNvSpPr>
          <p:nvPr>
            <p:ph type="sldNum" sz="quarter" idx="12"/>
          </p:nvPr>
        </p:nvSpPr>
        <p:spPr/>
        <p:txBody>
          <a:bodyPr/>
          <a:lstStyle/>
          <a:p>
            <a:fld id="{14376828-4DFB-4ADE-8341-27A989A6C521}" type="slidenum">
              <a:rPr lang="en-GB" smtClean="0"/>
              <a:t>‹#›</a:t>
            </a:fld>
            <a:endParaRPr lang="en-GB"/>
          </a:p>
        </p:txBody>
      </p:sp>
    </p:spTree>
    <p:extLst>
      <p:ext uri="{BB962C8B-B14F-4D97-AF65-F5344CB8AC3E}">
        <p14:creationId xmlns:p14="http://schemas.microsoft.com/office/powerpoint/2010/main" val="26333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C55CCB-348E-4ADF-A23D-41CE13B1F89F}" type="datetime1">
              <a:rPr lang="en-GB" smtClean="0"/>
              <a:t>18/10/2016</a:t>
            </a:fld>
            <a:endParaRPr lang="en-GB"/>
          </a:p>
        </p:txBody>
      </p:sp>
      <p:sp>
        <p:nvSpPr>
          <p:cNvPr id="6" name="Footer Placeholder 5"/>
          <p:cNvSpPr>
            <a:spLocks noGrp="1"/>
          </p:cNvSpPr>
          <p:nvPr>
            <p:ph type="ftr" sz="quarter" idx="11"/>
          </p:nvPr>
        </p:nvSpPr>
        <p:spPr/>
        <p:txBody>
          <a:bodyPr/>
          <a:lstStyle/>
          <a:p>
            <a:r>
              <a:rPr lang="en-GB"/>
              <a:t>www.judyhornigold.co.uk</a:t>
            </a:r>
          </a:p>
        </p:txBody>
      </p:sp>
      <p:sp>
        <p:nvSpPr>
          <p:cNvPr id="7" name="Slide Number Placeholder 6"/>
          <p:cNvSpPr>
            <a:spLocks noGrp="1"/>
          </p:cNvSpPr>
          <p:nvPr>
            <p:ph type="sldNum" sz="quarter" idx="12"/>
          </p:nvPr>
        </p:nvSpPr>
        <p:spPr/>
        <p:txBody>
          <a:bodyPr/>
          <a:lstStyle/>
          <a:p>
            <a:fld id="{14376828-4DFB-4ADE-8341-27A989A6C521}" type="slidenum">
              <a:rPr lang="en-GB" smtClean="0"/>
              <a:t>‹#›</a:t>
            </a:fld>
            <a:endParaRPr lang="en-GB"/>
          </a:p>
        </p:txBody>
      </p:sp>
    </p:spTree>
    <p:extLst>
      <p:ext uri="{BB962C8B-B14F-4D97-AF65-F5344CB8AC3E}">
        <p14:creationId xmlns:p14="http://schemas.microsoft.com/office/powerpoint/2010/main" val="1110125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31950A-E635-4B2F-88B2-7BFAD65887E5}" type="datetime1">
              <a:rPr lang="en-GB" smtClean="0"/>
              <a:t>18/10/2016</a:t>
            </a:fld>
            <a:endParaRPr lang="en-GB"/>
          </a:p>
        </p:txBody>
      </p:sp>
      <p:sp>
        <p:nvSpPr>
          <p:cNvPr id="6" name="Footer Placeholder 5"/>
          <p:cNvSpPr>
            <a:spLocks noGrp="1"/>
          </p:cNvSpPr>
          <p:nvPr>
            <p:ph type="ftr" sz="quarter" idx="11"/>
          </p:nvPr>
        </p:nvSpPr>
        <p:spPr/>
        <p:txBody>
          <a:bodyPr/>
          <a:lstStyle/>
          <a:p>
            <a:r>
              <a:rPr lang="en-GB"/>
              <a:t>www.judyhornigold.co.uk</a:t>
            </a:r>
          </a:p>
        </p:txBody>
      </p:sp>
      <p:sp>
        <p:nvSpPr>
          <p:cNvPr id="7" name="Slide Number Placeholder 6"/>
          <p:cNvSpPr>
            <a:spLocks noGrp="1"/>
          </p:cNvSpPr>
          <p:nvPr>
            <p:ph type="sldNum" sz="quarter" idx="12"/>
          </p:nvPr>
        </p:nvSpPr>
        <p:spPr/>
        <p:txBody>
          <a:bodyPr/>
          <a:lstStyle/>
          <a:p>
            <a:fld id="{14376828-4DFB-4ADE-8341-27A989A6C521}" type="slidenum">
              <a:rPr lang="en-GB" smtClean="0"/>
              <a:t>‹#›</a:t>
            </a:fld>
            <a:endParaRPr lang="en-GB"/>
          </a:p>
        </p:txBody>
      </p:sp>
    </p:spTree>
    <p:extLst>
      <p:ext uri="{BB962C8B-B14F-4D97-AF65-F5344CB8AC3E}">
        <p14:creationId xmlns:p14="http://schemas.microsoft.com/office/powerpoint/2010/main" val="92670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EA39E-964C-43F5-BBF6-2A096F2FE637}" type="datetime1">
              <a:rPr lang="en-GB" smtClean="0"/>
              <a:t>18/10/2016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www.judyhornigold.co.uk</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76828-4DFB-4ADE-8341-27A989A6C521}" type="slidenum">
              <a:rPr lang="en-GB" smtClean="0"/>
              <a:t>‹#›</a:t>
            </a:fld>
            <a:endParaRPr lang="en-GB"/>
          </a:p>
        </p:txBody>
      </p:sp>
    </p:spTree>
    <p:extLst>
      <p:ext uri="{BB962C8B-B14F-4D97-AF65-F5344CB8AC3E}">
        <p14:creationId xmlns:p14="http://schemas.microsoft.com/office/powerpoint/2010/main" val="3026704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ltqHJTY8Fh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esxyahHBf6w"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youtube.com/watch?v=T6L6bE_bTMo"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judy@judyhornigold.co.uk" TargetMode="External"/><Relationship Id="rId2" Type="http://schemas.openxmlformats.org/officeDocument/2006/relationships/hyperlink" Target="http://www.judyhornigold.co.uk/"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SPELD </a:t>
            </a:r>
            <a:br>
              <a:rPr lang="en-GB" dirty="0"/>
            </a:br>
            <a:r>
              <a:rPr lang="en-GB" dirty="0"/>
              <a:t>October 2016</a:t>
            </a:r>
            <a:br>
              <a:rPr lang="en-GB" dirty="0"/>
            </a:br>
            <a:r>
              <a:rPr lang="en-GB" dirty="0"/>
              <a:t>Session 4</a:t>
            </a:r>
          </a:p>
        </p:txBody>
      </p:sp>
      <p:sp>
        <p:nvSpPr>
          <p:cNvPr id="3" name="Subtitle 2"/>
          <p:cNvSpPr>
            <a:spLocks noGrp="1"/>
          </p:cNvSpPr>
          <p:nvPr>
            <p:ph type="subTitle" idx="1"/>
          </p:nvPr>
        </p:nvSpPr>
        <p:spPr/>
        <p:txBody>
          <a:bodyPr/>
          <a:lstStyle/>
          <a:p>
            <a:r>
              <a:rPr lang="en-GB" dirty="0">
                <a:solidFill>
                  <a:schemeClr val="tx1"/>
                </a:solidFill>
              </a:rPr>
              <a:t>Curiosity, Collaboration and Creativity in Maths</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37411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pPr marL="0" indent="0" algn="ctr">
              <a:buNone/>
            </a:pPr>
            <a:endParaRPr lang="en-GB" dirty="0"/>
          </a:p>
          <a:p>
            <a:pPr marL="0" indent="0" algn="ctr">
              <a:buNone/>
            </a:pPr>
            <a:r>
              <a:rPr lang="en-GB" sz="4400" dirty="0"/>
              <a:t>In Mathematics the art of proposing a question must be held of higher value than solving it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Georg Cantor- German Mathematician- Inventor of Set Theory</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72936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If…?</a:t>
            </a:r>
          </a:p>
        </p:txBody>
      </p:sp>
      <p:pic>
        <p:nvPicPr>
          <p:cNvPr id="7170" name="Picture 2" descr="C:\Users\Judy\AppData\Local\Microsoft\Windows\Temporary Internet Files\Content.IE5\YOLHMTX0\MP900390083[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1700808"/>
            <a:ext cx="3081942" cy="432048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19669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Curiosity</a:t>
            </a:r>
          </a:p>
        </p:txBody>
      </p:sp>
      <p:sp>
        <p:nvSpPr>
          <p:cNvPr id="3" name="Content Placeholder 2"/>
          <p:cNvSpPr>
            <a:spLocks noGrp="1"/>
          </p:cNvSpPr>
          <p:nvPr>
            <p:ph idx="1"/>
          </p:nvPr>
        </p:nvSpPr>
        <p:spPr/>
        <p:txBody>
          <a:bodyPr>
            <a:normAutofit/>
          </a:bodyPr>
          <a:lstStyle/>
          <a:p>
            <a:r>
              <a:rPr lang="en-GB" dirty="0"/>
              <a:t>Magic Square</a:t>
            </a:r>
          </a:p>
          <a:p>
            <a:endParaRPr lang="en-GB" dirty="0">
              <a:solidFill>
                <a:schemeClr val="accent1"/>
              </a:solidFill>
            </a:endParaRPr>
          </a:p>
          <a:p>
            <a:r>
              <a:rPr lang="en-GB" dirty="0">
                <a:solidFill>
                  <a:schemeClr val="accent1"/>
                </a:solidFill>
              </a:rPr>
              <a:t>The Golden Ratio</a:t>
            </a:r>
          </a:p>
          <a:p>
            <a:pPr marL="0" indent="0">
              <a:buNone/>
            </a:pPr>
            <a:r>
              <a:rPr lang="en-GB" dirty="0">
                <a:solidFill>
                  <a:schemeClr val="accent1"/>
                </a:solidFill>
              </a:rPr>
              <a:t> </a:t>
            </a:r>
          </a:p>
          <a:p>
            <a:r>
              <a:rPr lang="en-GB" dirty="0">
                <a:solidFill>
                  <a:srgbClr val="002060"/>
                </a:solidFill>
              </a:rPr>
              <a:t>Everlasting Chocolate</a:t>
            </a:r>
          </a:p>
          <a:p>
            <a:pPr marL="0" indent="0">
              <a:buNone/>
            </a:pPr>
            <a:endParaRPr lang="en-GB" dirty="0"/>
          </a:p>
          <a:p>
            <a:r>
              <a:rPr lang="en-GB" dirty="0">
                <a:solidFill>
                  <a:schemeClr val="accent1"/>
                </a:solidFill>
              </a:rPr>
              <a:t>Mobius strip</a:t>
            </a:r>
          </a:p>
          <a:p>
            <a:pPr marL="0" indent="0">
              <a:buNone/>
            </a:pPr>
            <a:endParaRPr lang="en-GB" dirty="0">
              <a:solidFill>
                <a:srgbClr val="002060"/>
              </a:solidFill>
            </a:endParaRPr>
          </a:p>
          <a:p>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536" y="3646408"/>
            <a:ext cx="3181199" cy="20831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1320721"/>
            <a:ext cx="2794000" cy="2095500"/>
          </a:xfrm>
          <a:prstGeom prst="rect">
            <a:avLst/>
          </a:prstGeom>
        </p:spPr>
      </p:pic>
      <p:sp>
        <p:nvSpPr>
          <p:cNvPr id="6" name="Footer Placeholder 5"/>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686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Coloured Squares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0461045"/>
              </p:ext>
            </p:extLst>
          </p:nvPr>
        </p:nvGraphicFramePr>
        <p:xfrm>
          <a:off x="4561881" y="2062489"/>
          <a:ext cx="3434715" cy="3143965"/>
        </p:xfrm>
        <a:graphic>
          <a:graphicData uri="http://schemas.openxmlformats.org/drawingml/2006/table">
            <a:tbl>
              <a:tblPr firstRow="1" bandRow="1">
                <a:tableStyleId>{5C22544A-7EE6-4342-B048-85BDC9FD1C3A}</a:tableStyleId>
              </a:tblPr>
              <a:tblGrid>
                <a:gridCol w="686943">
                  <a:extLst>
                    <a:ext uri="{9D8B030D-6E8A-4147-A177-3AD203B41FA5}">
                      <a16:colId xmlns:a16="http://schemas.microsoft.com/office/drawing/2014/main" xmlns="" val="1353542413"/>
                    </a:ext>
                  </a:extLst>
                </a:gridCol>
                <a:gridCol w="686943">
                  <a:extLst>
                    <a:ext uri="{9D8B030D-6E8A-4147-A177-3AD203B41FA5}">
                      <a16:colId xmlns:a16="http://schemas.microsoft.com/office/drawing/2014/main" xmlns="" val="2853385965"/>
                    </a:ext>
                  </a:extLst>
                </a:gridCol>
                <a:gridCol w="686943">
                  <a:extLst>
                    <a:ext uri="{9D8B030D-6E8A-4147-A177-3AD203B41FA5}">
                      <a16:colId xmlns:a16="http://schemas.microsoft.com/office/drawing/2014/main" xmlns="" val="2852680931"/>
                    </a:ext>
                  </a:extLst>
                </a:gridCol>
                <a:gridCol w="686943">
                  <a:extLst>
                    <a:ext uri="{9D8B030D-6E8A-4147-A177-3AD203B41FA5}">
                      <a16:colId xmlns:a16="http://schemas.microsoft.com/office/drawing/2014/main" xmlns="" val="2820487348"/>
                    </a:ext>
                  </a:extLst>
                </a:gridCol>
                <a:gridCol w="686943">
                  <a:extLst>
                    <a:ext uri="{9D8B030D-6E8A-4147-A177-3AD203B41FA5}">
                      <a16:colId xmlns:a16="http://schemas.microsoft.com/office/drawing/2014/main" xmlns="" val="1012711811"/>
                    </a:ext>
                  </a:extLst>
                </a:gridCol>
              </a:tblGrid>
              <a:tr h="628793">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306772690"/>
                  </a:ext>
                </a:extLst>
              </a:tr>
              <a:tr h="628793">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1189186525"/>
                  </a:ext>
                </a:extLst>
              </a:tr>
              <a:tr h="628793">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3284940"/>
                  </a:ext>
                </a:extLst>
              </a:tr>
              <a:tr h="628793">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xmlns="" val="2806520678"/>
                  </a:ext>
                </a:extLst>
              </a:tr>
              <a:tr h="628793">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391395144"/>
                  </a:ext>
                </a:extLst>
              </a:tr>
            </a:tbl>
          </a:graphicData>
        </a:graphic>
      </p:graphicFrame>
      <p:sp>
        <p:nvSpPr>
          <p:cNvPr id="5" name="TextBox 4"/>
          <p:cNvSpPr txBox="1"/>
          <p:nvPr/>
        </p:nvSpPr>
        <p:spPr>
          <a:xfrm>
            <a:off x="475681" y="2062489"/>
            <a:ext cx="3295278" cy="3046988"/>
          </a:xfrm>
          <a:prstGeom prst="rect">
            <a:avLst/>
          </a:prstGeom>
          <a:noFill/>
        </p:spPr>
        <p:txBody>
          <a:bodyPr wrap="square" rtlCol="0">
            <a:spAutoFit/>
          </a:bodyPr>
          <a:lstStyle/>
          <a:p>
            <a:r>
              <a:rPr lang="en-GB" sz="2400" dirty="0"/>
              <a:t>1)Up/ Down stop on any blue</a:t>
            </a:r>
          </a:p>
          <a:p>
            <a:r>
              <a:rPr lang="en-GB" sz="2400" dirty="0"/>
              <a:t>2)Left/right stop on any yellow</a:t>
            </a:r>
          </a:p>
          <a:p>
            <a:r>
              <a:rPr lang="en-GB" sz="2400" dirty="0"/>
              <a:t>3)Up/down stop on any red</a:t>
            </a:r>
          </a:p>
          <a:p>
            <a:r>
              <a:rPr lang="en-GB" sz="2400" dirty="0"/>
              <a:t>4)Left/right stop on any green</a:t>
            </a:r>
          </a:p>
        </p:txBody>
      </p:sp>
    </p:spTree>
    <p:extLst>
      <p:ext uri="{BB962C8B-B14F-4D97-AF65-F5344CB8AC3E}">
        <p14:creationId xmlns:p14="http://schemas.microsoft.com/office/powerpoint/2010/main" val="426829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endParaRPr lang="en-GB" dirty="0"/>
          </a:p>
          <a:p>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1320741245"/>
              </p:ext>
            </p:extLst>
          </p:nvPr>
        </p:nvGraphicFramePr>
        <p:xfrm>
          <a:off x="1151620" y="473686"/>
          <a:ext cx="6840760" cy="619269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xmlns="" val="1353542413"/>
                    </a:ext>
                  </a:extLst>
                </a:gridCol>
                <a:gridCol w="1368152">
                  <a:extLst>
                    <a:ext uri="{9D8B030D-6E8A-4147-A177-3AD203B41FA5}">
                      <a16:colId xmlns:a16="http://schemas.microsoft.com/office/drawing/2014/main" xmlns="" val="2853385965"/>
                    </a:ext>
                  </a:extLst>
                </a:gridCol>
                <a:gridCol w="1368152">
                  <a:extLst>
                    <a:ext uri="{9D8B030D-6E8A-4147-A177-3AD203B41FA5}">
                      <a16:colId xmlns:a16="http://schemas.microsoft.com/office/drawing/2014/main" xmlns="" val="2852680931"/>
                    </a:ext>
                  </a:extLst>
                </a:gridCol>
                <a:gridCol w="1368152">
                  <a:extLst>
                    <a:ext uri="{9D8B030D-6E8A-4147-A177-3AD203B41FA5}">
                      <a16:colId xmlns:a16="http://schemas.microsoft.com/office/drawing/2014/main" xmlns="" val="2820487348"/>
                    </a:ext>
                  </a:extLst>
                </a:gridCol>
                <a:gridCol w="1368152">
                  <a:extLst>
                    <a:ext uri="{9D8B030D-6E8A-4147-A177-3AD203B41FA5}">
                      <a16:colId xmlns:a16="http://schemas.microsoft.com/office/drawing/2014/main" xmlns="" val="1012711811"/>
                    </a:ext>
                  </a:extLst>
                </a:gridCol>
              </a:tblGrid>
              <a:tr h="1238538">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306772690"/>
                  </a:ext>
                </a:extLst>
              </a:tr>
              <a:tr h="1238538">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1189186525"/>
                  </a:ext>
                </a:extLst>
              </a:tr>
              <a:tr h="1238538">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3284940"/>
                  </a:ext>
                </a:extLst>
              </a:tr>
              <a:tr h="1238538">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xmlns="" val="2806520678"/>
                  </a:ext>
                </a:extLst>
              </a:tr>
              <a:tr h="1238538">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391395144"/>
                  </a:ext>
                </a:extLst>
              </a:tr>
            </a:tbl>
          </a:graphicData>
        </a:graphic>
      </p:graphicFrame>
      <p:sp>
        <p:nvSpPr>
          <p:cNvPr id="5" name="5-Point Star 4"/>
          <p:cNvSpPr/>
          <p:nvPr/>
        </p:nvSpPr>
        <p:spPr>
          <a:xfrm>
            <a:off x="3059832" y="3240569"/>
            <a:ext cx="502920" cy="577573"/>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Tree>
    <p:extLst>
      <p:ext uri="{BB962C8B-B14F-4D97-AF65-F5344CB8AC3E}">
        <p14:creationId xmlns:p14="http://schemas.microsoft.com/office/powerpoint/2010/main" val="100589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Sagrada</a:t>
            </a:r>
            <a:r>
              <a:rPr lang="en-GB" dirty="0"/>
              <a:t> </a:t>
            </a:r>
            <a:r>
              <a:rPr lang="en-GB" dirty="0" err="1"/>
              <a:t>Familia</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39279952"/>
              </p:ext>
            </p:extLst>
          </p:nvPr>
        </p:nvGraphicFramePr>
        <p:xfrm>
          <a:off x="1331640" y="1600200"/>
          <a:ext cx="7128792" cy="4756152"/>
        </p:xfrm>
        <a:graphic>
          <a:graphicData uri="http://schemas.openxmlformats.org/drawingml/2006/table">
            <a:tbl>
              <a:tblPr firstRow="1" bandRow="1">
                <a:tableStyleId>{5C22544A-7EE6-4342-B048-85BDC9FD1C3A}</a:tableStyleId>
              </a:tblPr>
              <a:tblGrid>
                <a:gridCol w="1782198">
                  <a:extLst>
                    <a:ext uri="{9D8B030D-6E8A-4147-A177-3AD203B41FA5}">
                      <a16:colId xmlns:a16="http://schemas.microsoft.com/office/drawing/2014/main" xmlns="" val="203862214"/>
                    </a:ext>
                  </a:extLst>
                </a:gridCol>
                <a:gridCol w="1782198">
                  <a:extLst>
                    <a:ext uri="{9D8B030D-6E8A-4147-A177-3AD203B41FA5}">
                      <a16:colId xmlns:a16="http://schemas.microsoft.com/office/drawing/2014/main" xmlns="" val="1623712123"/>
                    </a:ext>
                  </a:extLst>
                </a:gridCol>
                <a:gridCol w="1782198">
                  <a:extLst>
                    <a:ext uri="{9D8B030D-6E8A-4147-A177-3AD203B41FA5}">
                      <a16:colId xmlns:a16="http://schemas.microsoft.com/office/drawing/2014/main" xmlns="" val="1394541227"/>
                    </a:ext>
                  </a:extLst>
                </a:gridCol>
                <a:gridCol w="1782198">
                  <a:extLst>
                    <a:ext uri="{9D8B030D-6E8A-4147-A177-3AD203B41FA5}">
                      <a16:colId xmlns:a16="http://schemas.microsoft.com/office/drawing/2014/main" xmlns="" val="3920632307"/>
                    </a:ext>
                  </a:extLst>
                </a:gridCol>
              </a:tblGrid>
              <a:tr h="1189038">
                <a:tc>
                  <a:txBody>
                    <a:bodyPr/>
                    <a:lstStyle/>
                    <a:p>
                      <a:pPr algn="ctr"/>
                      <a:r>
                        <a:rPr lang="en-GB" sz="44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2911513"/>
                  </a:ext>
                </a:extLst>
              </a:tr>
              <a:tr h="1189038">
                <a:tc>
                  <a:txBody>
                    <a:bodyPr/>
                    <a:lstStyle/>
                    <a:p>
                      <a:pPr algn="ctr"/>
                      <a:r>
                        <a:rPr lang="en-GB" sz="4400" b="1"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09207905"/>
                  </a:ext>
                </a:extLst>
              </a:tr>
              <a:tr h="1189038">
                <a:tc>
                  <a:txBody>
                    <a:bodyPr/>
                    <a:lstStyle/>
                    <a:p>
                      <a:pPr algn="ctr"/>
                      <a:r>
                        <a:rPr lang="en-GB" sz="44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83156036"/>
                  </a:ext>
                </a:extLst>
              </a:tr>
              <a:tr h="1189038">
                <a:tc>
                  <a:txBody>
                    <a:bodyPr/>
                    <a:lstStyle/>
                    <a:p>
                      <a:pPr algn="ctr"/>
                      <a:r>
                        <a:rPr lang="en-GB" sz="4400" b="1"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58196639"/>
                  </a:ext>
                </a:extLst>
              </a:tr>
            </a:tbl>
          </a:graphicData>
        </a:graphic>
      </p:graphicFrame>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74732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Sagrada</a:t>
            </a:r>
            <a:r>
              <a:rPr lang="en-GB" dirty="0"/>
              <a:t> </a:t>
            </a:r>
            <a:r>
              <a:rPr lang="en-GB" dirty="0" err="1"/>
              <a:t>Familia</a:t>
            </a:r>
            <a:r>
              <a:rPr lang="en-GB" dirty="0"/>
              <a:t/>
            </a:r>
            <a:br>
              <a:rPr lang="en-GB" dirty="0"/>
            </a:br>
            <a:r>
              <a:rPr lang="en-GB" dirty="0"/>
              <a:t>Each Column, Row and Diagonal adds to 33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5886550"/>
              </p:ext>
            </p:extLst>
          </p:nvPr>
        </p:nvGraphicFramePr>
        <p:xfrm>
          <a:off x="1259632" y="2132856"/>
          <a:ext cx="6624736" cy="3863456"/>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xmlns="" val="203862214"/>
                    </a:ext>
                  </a:extLst>
                </a:gridCol>
                <a:gridCol w="1656184">
                  <a:extLst>
                    <a:ext uri="{9D8B030D-6E8A-4147-A177-3AD203B41FA5}">
                      <a16:colId xmlns:a16="http://schemas.microsoft.com/office/drawing/2014/main" xmlns="" val="1623712123"/>
                    </a:ext>
                  </a:extLst>
                </a:gridCol>
                <a:gridCol w="1656184">
                  <a:extLst>
                    <a:ext uri="{9D8B030D-6E8A-4147-A177-3AD203B41FA5}">
                      <a16:colId xmlns:a16="http://schemas.microsoft.com/office/drawing/2014/main" xmlns="" val="1394541227"/>
                    </a:ext>
                  </a:extLst>
                </a:gridCol>
                <a:gridCol w="1656184">
                  <a:extLst>
                    <a:ext uri="{9D8B030D-6E8A-4147-A177-3AD203B41FA5}">
                      <a16:colId xmlns:a16="http://schemas.microsoft.com/office/drawing/2014/main" xmlns="" val="3920632307"/>
                    </a:ext>
                  </a:extLst>
                </a:gridCol>
              </a:tblGrid>
              <a:tr h="965864">
                <a:tc>
                  <a:txBody>
                    <a:bodyPr/>
                    <a:lstStyle/>
                    <a:p>
                      <a:pPr algn="ctr"/>
                      <a:r>
                        <a:rPr lang="en-GB" sz="44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4400" b="1"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4400" b="1"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GB" sz="44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72911513"/>
                  </a:ext>
                </a:extLst>
              </a:tr>
              <a:tr h="965864">
                <a:tc>
                  <a:txBody>
                    <a:bodyPr/>
                    <a:lstStyle/>
                    <a:p>
                      <a:pPr algn="ctr"/>
                      <a:r>
                        <a:rPr lang="en-GB" sz="4400" b="1"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44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44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GB" sz="44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3709207905"/>
                  </a:ext>
                </a:extLst>
              </a:tr>
              <a:tr h="965864">
                <a:tc>
                  <a:txBody>
                    <a:bodyPr/>
                    <a:lstStyle/>
                    <a:p>
                      <a:pPr algn="ctr"/>
                      <a:r>
                        <a:rPr lang="en-GB" sz="44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GB" sz="44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GB" sz="44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GB" sz="44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783156036"/>
                  </a:ext>
                </a:extLst>
              </a:tr>
              <a:tr h="965864">
                <a:tc>
                  <a:txBody>
                    <a:bodyPr/>
                    <a:lstStyle/>
                    <a:p>
                      <a:pPr algn="ctr"/>
                      <a:r>
                        <a:rPr lang="en-GB" sz="4400" b="1"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GB" sz="44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GB" sz="44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GB" sz="4400"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158196639"/>
                  </a:ext>
                </a:extLst>
              </a:tr>
            </a:tbl>
          </a:graphicData>
        </a:graphic>
      </p:graphicFrame>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87281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Also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6467699"/>
              </p:ext>
            </p:extLst>
          </p:nvPr>
        </p:nvGraphicFramePr>
        <p:xfrm>
          <a:off x="1331640" y="1600200"/>
          <a:ext cx="7128792" cy="4756152"/>
        </p:xfrm>
        <a:graphic>
          <a:graphicData uri="http://schemas.openxmlformats.org/drawingml/2006/table">
            <a:tbl>
              <a:tblPr firstRow="1" bandRow="1">
                <a:tableStyleId>{5C22544A-7EE6-4342-B048-85BDC9FD1C3A}</a:tableStyleId>
              </a:tblPr>
              <a:tblGrid>
                <a:gridCol w="1782198">
                  <a:extLst>
                    <a:ext uri="{9D8B030D-6E8A-4147-A177-3AD203B41FA5}">
                      <a16:colId xmlns:a16="http://schemas.microsoft.com/office/drawing/2014/main" xmlns="" val="203862214"/>
                    </a:ext>
                  </a:extLst>
                </a:gridCol>
                <a:gridCol w="1782198">
                  <a:extLst>
                    <a:ext uri="{9D8B030D-6E8A-4147-A177-3AD203B41FA5}">
                      <a16:colId xmlns:a16="http://schemas.microsoft.com/office/drawing/2014/main" xmlns="" val="1623712123"/>
                    </a:ext>
                  </a:extLst>
                </a:gridCol>
                <a:gridCol w="1782198">
                  <a:extLst>
                    <a:ext uri="{9D8B030D-6E8A-4147-A177-3AD203B41FA5}">
                      <a16:colId xmlns:a16="http://schemas.microsoft.com/office/drawing/2014/main" xmlns="" val="1394541227"/>
                    </a:ext>
                  </a:extLst>
                </a:gridCol>
                <a:gridCol w="1782198">
                  <a:extLst>
                    <a:ext uri="{9D8B030D-6E8A-4147-A177-3AD203B41FA5}">
                      <a16:colId xmlns:a16="http://schemas.microsoft.com/office/drawing/2014/main" xmlns="" val="3920632307"/>
                    </a:ext>
                  </a:extLst>
                </a:gridCol>
              </a:tblGrid>
              <a:tr h="1189038">
                <a:tc>
                  <a:txBody>
                    <a:bodyPr/>
                    <a:lstStyle/>
                    <a:p>
                      <a:pPr algn="ctr"/>
                      <a:r>
                        <a:rPr lang="en-GB" sz="44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4400" b="1"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72911513"/>
                  </a:ext>
                </a:extLst>
              </a:tr>
              <a:tr h="1189038">
                <a:tc>
                  <a:txBody>
                    <a:bodyPr/>
                    <a:lstStyle/>
                    <a:p>
                      <a:pPr algn="ctr"/>
                      <a:r>
                        <a:rPr lang="en-GB" sz="4400" b="1"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GB" sz="44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GB" sz="44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09207905"/>
                  </a:ext>
                </a:extLst>
              </a:tr>
              <a:tr h="1189038">
                <a:tc>
                  <a:txBody>
                    <a:bodyPr/>
                    <a:lstStyle/>
                    <a:p>
                      <a:pPr algn="ctr"/>
                      <a:r>
                        <a:rPr lang="en-GB" sz="44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GB" sz="44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GB" sz="44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83156036"/>
                  </a:ext>
                </a:extLst>
              </a:tr>
              <a:tr h="1189038">
                <a:tc>
                  <a:txBody>
                    <a:bodyPr/>
                    <a:lstStyle/>
                    <a:p>
                      <a:pPr algn="ctr"/>
                      <a:r>
                        <a:rPr lang="en-GB" sz="4400" b="1"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44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400"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158196639"/>
                  </a:ext>
                </a:extLst>
              </a:tr>
            </a:tbl>
          </a:graphicData>
        </a:graphic>
      </p:graphicFrame>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407420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33?</a:t>
            </a:r>
          </a:p>
        </p:txBody>
      </p:sp>
      <p:sp>
        <p:nvSpPr>
          <p:cNvPr id="4" name="Footer Placeholder 3"/>
          <p:cNvSpPr>
            <a:spLocks noGrp="1"/>
          </p:cNvSpPr>
          <p:nvPr>
            <p:ph type="ftr" sz="quarter" idx="11"/>
          </p:nvPr>
        </p:nvSpPr>
        <p:spPr/>
        <p:txBody>
          <a:bodyPr/>
          <a:lstStyle/>
          <a:p>
            <a:r>
              <a:rPr lang="en-GB"/>
              <a:t>www.judyhornigold.co.uk</a:t>
            </a:r>
          </a:p>
        </p:txBody>
      </p:sp>
      <p:pic>
        <p:nvPicPr>
          <p:cNvPr id="2050" name="Picture 2" descr="http://www.taliscope.com/SagradaNu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6965" y="1417638"/>
            <a:ext cx="4690070" cy="35175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5576" y="5517232"/>
            <a:ext cx="6336704" cy="923330"/>
          </a:xfrm>
          <a:prstGeom prst="rect">
            <a:avLst/>
          </a:prstGeom>
          <a:noFill/>
        </p:spPr>
        <p:txBody>
          <a:bodyPr wrap="square" rtlCol="0">
            <a:spAutoFit/>
          </a:bodyPr>
          <a:lstStyle/>
          <a:p>
            <a:r>
              <a:rPr lang="en-GB" dirty="0"/>
              <a:t>33 was the age that Jesus was crucified</a:t>
            </a:r>
          </a:p>
          <a:p>
            <a:r>
              <a:rPr lang="en-GB" dirty="0"/>
              <a:t>There are dozens of combinations of numbers that would produce a similar square- with numbers adding to 33</a:t>
            </a:r>
          </a:p>
        </p:txBody>
      </p:sp>
    </p:spTree>
    <p:extLst>
      <p:ext uri="{BB962C8B-B14F-4D97-AF65-F5344CB8AC3E}">
        <p14:creationId xmlns:p14="http://schemas.microsoft.com/office/powerpoint/2010/main" val="204637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Mathematics has beauty and romance. It’s not a boring place to be, the mathematical world. It’s an extraordinary place; it’s worth spending time there.</a:t>
            </a:r>
          </a:p>
          <a:p>
            <a:endParaRPr lang="en-GB" dirty="0"/>
          </a:p>
          <a:p>
            <a:endParaRPr lang="en-GB" dirty="0"/>
          </a:p>
          <a:p>
            <a:pPr marL="0" indent="0">
              <a:buNone/>
            </a:pPr>
            <a:r>
              <a:rPr lang="en-GB" sz="2400" dirty="0"/>
              <a:t>Marcus du </a:t>
            </a:r>
            <a:r>
              <a:rPr lang="en-GB" sz="2400" dirty="0" err="1"/>
              <a:t>Sautoy</a:t>
            </a:r>
            <a:endParaRPr lang="en-GB" sz="2400" dirty="0"/>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46279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Curiosity</a:t>
            </a:r>
          </a:p>
        </p:txBody>
      </p:sp>
      <p:sp>
        <p:nvSpPr>
          <p:cNvPr id="3" name="Content Placeholder 2"/>
          <p:cNvSpPr>
            <a:spLocks noGrp="1"/>
          </p:cNvSpPr>
          <p:nvPr>
            <p:ph idx="1"/>
          </p:nvPr>
        </p:nvSpPr>
        <p:spPr/>
        <p:txBody>
          <a:bodyPr>
            <a:normAutofit lnSpcReduction="10000"/>
          </a:bodyPr>
          <a:lstStyle/>
          <a:p>
            <a:pPr marL="0" indent="0">
              <a:buNone/>
            </a:pPr>
            <a:r>
              <a:rPr lang="en-GB" dirty="0" err="1"/>
              <a:t>Gelman</a:t>
            </a:r>
            <a:r>
              <a:rPr lang="en-GB" dirty="0"/>
              <a:t> and </a:t>
            </a:r>
            <a:r>
              <a:rPr lang="en-GB" dirty="0" err="1"/>
              <a:t>Ranganath</a:t>
            </a:r>
            <a:r>
              <a:rPr lang="en-GB" dirty="0"/>
              <a:t> (2014)</a:t>
            </a:r>
          </a:p>
          <a:p>
            <a:pPr marL="0" indent="0">
              <a:buNone/>
            </a:pPr>
            <a:endParaRPr lang="en-GB" dirty="0"/>
          </a:p>
          <a:p>
            <a:pPr marL="0" indent="0">
              <a:buNone/>
            </a:pPr>
            <a:r>
              <a:rPr lang="en-GB" dirty="0"/>
              <a:t>Research on how curiosity influences memory.</a:t>
            </a:r>
          </a:p>
          <a:p>
            <a:pPr marL="0" indent="0">
              <a:buNone/>
            </a:pPr>
            <a:r>
              <a:rPr lang="en-GB" dirty="0"/>
              <a:t> </a:t>
            </a:r>
          </a:p>
          <a:p>
            <a:pPr marL="0" indent="0">
              <a:buNone/>
            </a:pPr>
            <a:r>
              <a:rPr lang="en-GB" dirty="0"/>
              <a:t> “link between the mechanisms supporting extrinsic reward motivation and intrinsic     curiosity and highlight the importance of stimulating curiosity to create more effective learning experiences”	</a:t>
            </a:r>
          </a:p>
          <a:p>
            <a:endParaRPr lang="en-GB" dirty="0"/>
          </a:p>
          <a:p>
            <a:endParaRPr lang="en-GB" dirty="0"/>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05909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so special about 2016?</a:t>
            </a:r>
          </a:p>
        </p:txBody>
      </p:sp>
      <p:sp>
        <p:nvSpPr>
          <p:cNvPr id="3" name="Content Placeholder 2"/>
          <p:cNvSpPr>
            <a:spLocks noGrp="1"/>
          </p:cNvSpPr>
          <p:nvPr>
            <p:ph idx="1"/>
          </p:nvPr>
        </p:nvSpPr>
        <p:spPr/>
        <p:txBody>
          <a:bodyPr>
            <a:normAutofit lnSpcReduction="10000"/>
          </a:bodyPr>
          <a:lstStyle/>
          <a:p>
            <a:pPr marL="0" indent="0">
              <a:buNone/>
            </a:pPr>
            <a:r>
              <a:rPr lang="en-GB" dirty="0"/>
              <a:t>Can we use the numbers 1 to 10 and the four number operations to make 2016?</a:t>
            </a:r>
          </a:p>
          <a:p>
            <a:pPr marL="0" indent="0">
              <a:buNone/>
            </a:pPr>
            <a:endParaRPr lang="en-GB" dirty="0"/>
          </a:p>
          <a:p>
            <a:pPr marL="0" indent="0" algn="ctr">
              <a:buNone/>
            </a:pPr>
            <a:r>
              <a:rPr lang="en-GB" b="1" u="sng" dirty="0"/>
              <a:t>10x9x8x7x6</a:t>
            </a:r>
          </a:p>
          <a:p>
            <a:pPr marL="0" indent="0" algn="ctr">
              <a:buNone/>
            </a:pPr>
            <a:r>
              <a:rPr lang="en-GB" b="1" dirty="0"/>
              <a:t>5+4+3+2+1</a:t>
            </a:r>
          </a:p>
          <a:p>
            <a:pPr marL="0" indent="0" algn="ctr">
              <a:buNone/>
            </a:pPr>
            <a:endParaRPr lang="en-GB" b="1" dirty="0"/>
          </a:p>
          <a:p>
            <a:pPr marL="0" indent="0" algn="ctr">
              <a:buNone/>
            </a:pPr>
            <a:endParaRPr lang="en-GB" b="1" dirty="0"/>
          </a:p>
          <a:p>
            <a:pPr marL="0" indent="0" algn="ctr">
              <a:buNone/>
            </a:pPr>
            <a:r>
              <a:rPr lang="en-GB" dirty="0"/>
              <a:t>3</a:t>
            </a:r>
            <a:r>
              <a:rPr lang="en-GB" baseline="30000" dirty="0"/>
              <a:t>3</a:t>
            </a:r>
            <a:r>
              <a:rPr lang="en-GB" dirty="0"/>
              <a:t> + 4</a:t>
            </a:r>
            <a:r>
              <a:rPr lang="en-GB" baseline="30000" dirty="0"/>
              <a:t>3</a:t>
            </a:r>
            <a:r>
              <a:rPr lang="en-GB" dirty="0"/>
              <a:t> + 5</a:t>
            </a:r>
            <a:r>
              <a:rPr lang="en-GB" baseline="30000" dirty="0"/>
              <a:t>3</a:t>
            </a:r>
            <a:r>
              <a:rPr lang="en-GB" dirty="0"/>
              <a:t> + 6</a:t>
            </a:r>
            <a:r>
              <a:rPr lang="en-GB" baseline="30000" dirty="0"/>
              <a:t>3</a:t>
            </a:r>
            <a:r>
              <a:rPr lang="en-GB" dirty="0"/>
              <a:t> + 7</a:t>
            </a:r>
            <a:r>
              <a:rPr lang="en-GB" baseline="30000" dirty="0"/>
              <a:t>3</a:t>
            </a:r>
            <a:r>
              <a:rPr lang="en-GB" dirty="0"/>
              <a:t> + 8</a:t>
            </a:r>
            <a:r>
              <a:rPr lang="en-GB" baseline="30000" dirty="0"/>
              <a:t>3</a:t>
            </a:r>
            <a:r>
              <a:rPr lang="en-GB" dirty="0"/>
              <a:t> + 9</a:t>
            </a:r>
            <a:r>
              <a:rPr lang="en-GB" baseline="30000" dirty="0"/>
              <a:t>3</a:t>
            </a:r>
            <a:r>
              <a:rPr lang="en-GB" dirty="0"/>
              <a:t> = 2016</a:t>
            </a:r>
            <a:endParaRPr lang="en-GB" b="1"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5245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Golden Ratio</a:t>
            </a:r>
          </a:p>
        </p:txBody>
      </p:sp>
      <p:pic>
        <p:nvPicPr>
          <p:cNvPr id="5" name="Content Placeholder 4" descr="You get a circle, start adding circles together, add more circle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2453481"/>
            <a:ext cx="4114800" cy="2819400"/>
          </a:xfrm>
        </p:spPr>
      </p:pic>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07168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2" y="764704"/>
            <a:ext cx="4032448" cy="42862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764704"/>
            <a:ext cx="4464496" cy="4320480"/>
          </a:xfrm>
          <a:prstGeom prst="rect">
            <a:avLst/>
          </a:prstGeom>
        </p:spPr>
      </p:pic>
      <p:sp>
        <p:nvSpPr>
          <p:cNvPr id="2" name="Footer Placeholder 1"/>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60242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24744"/>
            <a:ext cx="3744416" cy="44005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124744"/>
            <a:ext cx="3247008" cy="4471144"/>
          </a:xfrm>
          <a:prstGeom prst="rect">
            <a:avLst/>
          </a:prstGeom>
        </p:spPr>
      </p:pic>
      <p:sp>
        <p:nvSpPr>
          <p:cNvPr id="2" name="Footer Placeholder 1"/>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62717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The Perfect face?</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4900" y="1805781"/>
            <a:ext cx="3251076" cy="4114800"/>
          </a:xfrm>
        </p:spPr>
      </p:pic>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2999" y="1798071"/>
            <a:ext cx="3435425" cy="4122509"/>
          </a:xfrm>
        </p:spPr>
      </p:pic>
      <p:sp>
        <p:nvSpPr>
          <p:cNvPr id="13" name="Footer Placeholder 1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559649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Everlasting Chocolate</a:t>
            </a:r>
          </a:p>
        </p:txBody>
      </p:sp>
      <p:sp>
        <p:nvSpPr>
          <p:cNvPr id="3" name="Footer Placeholder 2"/>
          <p:cNvSpPr>
            <a:spLocks noGrp="1"/>
          </p:cNvSpPr>
          <p:nvPr>
            <p:ph type="ftr" sz="quarter" idx="11"/>
          </p:nvPr>
        </p:nvSpPr>
        <p:spPr/>
        <p:txBody>
          <a:bodyPr/>
          <a:lstStyle/>
          <a:p>
            <a:r>
              <a:rPr lang="en-GB"/>
              <a:t>www.judyhornigold.co.uk</a:t>
            </a:r>
          </a:p>
        </p:txBody>
      </p:sp>
      <p:sp>
        <p:nvSpPr>
          <p:cNvPr id="6" name="Content Placeholder 5"/>
          <p:cNvSpPr>
            <a:spLocks noGrp="1"/>
          </p:cNvSpPr>
          <p:nvPr>
            <p:ph idx="1"/>
          </p:nvPr>
        </p:nvSpPr>
        <p:spPr/>
        <p:txBody>
          <a:bodyPr>
            <a:normAutofit fontScale="925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hlinkClick r:id="rId3"/>
              </a:rPr>
              <a:t>https://www.youtube.com/watch?v=ltqHJTY8Fhk</a:t>
            </a:r>
            <a:endParaRPr lang="en-GB" dirty="0"/>
          </a:p>
          <a:p>
            <a:pPr marL="0" indent="0">
              <a:buNone/>
            </a:pPr>
            <a:endParaRPr lang="en-GB" dirty="0"/>
          </a:p>
        </p:txBody>
      </p:sp>
      <p:pic>
        <p:nvPicPr>
          <p:cNvPr id="1026" name="Picture 2" descr="C:\Users\Judy\AppData\Local\Microsoft\Windows\Temporary Internet Files\Content.IE5\4CNGQ5DJ\Chocolat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2348880"/>
            <a:ext cx="3106083"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569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2"/>
              </a:rPr>
              <a:t>Mobius</a:t>
            </a:r>
            <a:r>
              <a:rPr lang="en-GB" dirty="0"/>
              <a:t> Strip</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3500" y="2574131"/>
            <a:ext cx="3937000" cy="2578100"/>
          </a:xfrm>
          <a:prstGeom prst="rect">
            <a:avLst/>
          </a:prstGeom>
        </p:spPr>
      </p:pic>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4389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Curious Number</a:t>
            </a:r>
          </a:p>
        </p:txBody>
      </p:sp>
      <p:pic>
        <p:nvPicPr>
          <p:cNvPr id="10242" name="Picture 2" descr="C:\Users\Judy\AppData\Local\Microsoft\Windows\Temporary Internet Files\Content.IE5\4CNGQ5DJ\MC900384372[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060848"/>
            <a:ext cx="4320480" cy="3265277"/>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338988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Two possible solutions</a:t>
            </a:r>
          </a:p>
          <a:p>
            <a:pPr marL="0" indent="0">
              <a:buNone/>
            </a:pPr>
            <a:endParaRPr lang="en-GB" dirty="0"/>
          </a:p>
          <a:p>
            <a:pPr marL="0" indent="0">
              <a:buNone/>
            </a:pPr>
            <a:r>
              <a:rPr lang="en-GB" dirty="0"/>
              <a:t>123654</a:t>
            </a:r>
          </a:p>
          <a:p>
            <a:pPr marL="0" indent="0">
              <a:buNone/>
            </a:pPr>
            <a:endParaRPr lang="en-GB" dirty="0"/>
          </a:p>
          <a:p>
            <a:pPr marL="0" indent="0">
              <a:buNone/>
            </a:pPr>
            <a:r>
              <a:rPr lang="en-GB" dirty="0"/>
              <a:t>321654</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301556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solution for 0-9?</a:t>
            </a:r>
          </a:p>
        </p:txBody>
      </p:sp>
      <p:sp>
        <p:nvSpPr>
          <p:cNvPr id="3" name="Content Placeholder 2"/>
          <p:cNvSpPr>
            <a:spLocks noGrp="1"/>
          </p:cNvSpPr>
          <p:nvPr>
            <p:ph idx="1"/>
          </p:nvPr>
        </p:nvSpPr>
        <p:spPr>
          <a:xfrm>
            <a:off x="457200" y="1124744"/>
            <a:ext cx="8229600" cy="5400600"/>
          </a:xfrm>
        </p:spPr>
        <p:txBody>
          <a:bodyPr>
            <a:normAutofit fontScale="92500" lnSpcReduction="20000"/>
          </a:bodyPr>
          <a:lstStyle/>
          <a:p>
            <a:pPr marL="0" indent="0" algn="ctr">
              <a:buNone/>
            </a:pPr>
            <a:endParaRPr lang="en-GB" sz="4300" b="1" dirty="0"/>
          </a:p>
          <a:p>
            <a:pPr marL="0" indent="0" algn="ctr">
              <a:buNone/>
            </a:pPr>
            <a:r>
              <a:rPr lang="en-GB" sz="4300" b="1" dirty="0"/>
              <a:t>3816547290</a:t>
            </a:r>
          </a:p>
          <a:p>
            <a:pPr marL="0" indent="0">
              <a:buNone/>
            </a:pPr>
            <a:endParaRPr lang="en-GB" dirty="0"/>
          </a:p>
          <a:p>
            <a:pPr marL="0" indent="0">
              <a:buNone/>
            </a:pPr>
            <a:r>
              <a:rPr lang="en-GB" dirty="0"/>
              <a:t>3 is divisible by 1</a:t>
            </a:r>
            <a:br>
              <a:rPr lang="en-GB" dirty="0"/>
            </a:br>
            <a:r>
              <a:rPr lang="en-GB" dirty="0"/>
              <a:t>38 is divisible by 2</a:t>
            </a:r>
            <a:br>
              <a:rPr lang="en-GB" dirty="0"/>
            </a:br>
            <a:r>
              <a:rPr lang="en-GB" dirty="0"/>
              <a:t>381 is divisible by 3</a:t>
            </a:r>
            <a:br>
              <a:rPr lang="en-GB" dirty="0"/>
            </a:br>
            <a:r>
              <a:rPr lang="en-GB" dirty="0"/>
              <a:t>3816 is divisible by 4</a:t>
            </a:r>
            <a:br>
              <a:rPr lang="en-GB" dirty="0"/>
            </a:br>
            <a:r>
              <a:rPr lang="en-GB" dirty="0"/>
              <a:t>38165 is divisible by 5</a:t>
            </a:r>
            <a:br>
              <a:rPr lang="en-GB" dirty="0"/>
            </a:br>
            <a:r>
              <a:rPr lang="en-GB" dirty="0"/>
              <a:t>381654 is divisible by 6</a:t>
            </a:r>
            <a:br>
              <a:rPr lang="en-GB" dirty="0"/>
            </a:br>
            <a:r>
              <a:rPr lang="en-GB" dirty="0"/>
              <a:t>3816547 is divisible by 7</a:t>
            </a:r>
            <a:br>
              <a:rPr lang="en-GB" dirty="0"/>
            </a:br>
            <a:r>
              <a:rPr lang="en-GB" dirty="0"/>
              <a:t>38165472 is divisible by 8</a:t>
            </a:r>
            <a:br>
              <a:rPr lang="en-GB" dirty="0"/>
            </a:br>
            <a:r>
              <a:rPr lang="en-GB" dirty="0"/>
              <a:t>381654729 is divisible by 9</a:t>
            </a:r>
            <a:br>
              <a:rPr lang="en-GB" dirty="0"/>
            </a:br>
            <a:r>
              <a:rPr lang="en-GB" dirty="0"/>
              <a:t>3816547290 is divisible by 10</a:t>
            </a:r>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4649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p:txBody>
          <a:bodyPr/>
          <a:lstStyle/>
          <a:p>
            <a:pPr marL="0" indent="0">
              <a:buNone/>
            </a:pPr>
            <a:r>
              <a:rPr lang="en-GB" dirty="0"/>
              <a:t>It is magic until you understand it and it is mathematics thereafter.</a:t>
            </a:r>
          </a:p>
          <a:p>
            <a:pPr marL="0" indent="0">
              <a:buNone/>
            </a:pPr>
            <a:endParaRPr lang="en-GB" dirty="0"/>
          </a:p>
          <a:p>
            <a:pPr marL="0" indent="0">
              <a:buNone/>
            </a:pPr>
            <a:r>
              <a:rPr lang="en-GB" dirty="0" err="1"/>
              <a:t>Bharati</a:t>
            </a:r>
            <a:r>
              <a:rPr lang="en-GB" dirty="0"/>
              <a:t> Krishna</a:t>
            </a:r>
          </a:p>
          <a:p>
            <a:pPr marL="0" indent="0">
              <a:buNone/>
            </a:pPr>
            <a:r>
              <a:rPr lang="en-GB" dirty="0"/>
              <a:t>Author of Vedic Mathematics</a:t>
            </a:r>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483710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by 11</a:t>
            </a:r>
          </a:p>
        </p:txBody>
      </p:sp>
      <p:sp>
        <p:nvSpPr>
          <p:cNvPr id="3" name="Content Placeholder 2"/>
          <p:cNvSpPr>
            <a:spLocks noGrp="1"/>
          </p:cNvSpPr>
          <p:nvPr>
            <p:ph idx="1"/>
          </p:nvPr>
        </p:nvSpPr>
        <p:spPr/>
        <p:txBody>
          <a:bodyPr/>
          <a:lstStyle/>
          <a:p>
            <a:pPr marL="0" indent="0">
              <a:buNone/>
            </a:pPr>
            <a:r>
              <a:rPr lang="en-GB" dirty="0"/>
              <a:t>26 x 11= ?</a:t>
            </a:r>
          </a:p>
          <a:p>
            <a:pPr marL="0" indent="0">
              <a:buNone/>
            </a:pPr>
            <a:endParaRPr lang="en-GB" dirty="0"/>
          </a:p>
          <a:p>
            <a:pPr marL="0" indent="0">
              <a:buNone/>
            </a:pPr>
            <a:r>
              <a:rPr lang="en-GB" dirty="0"/>
              <a:t>286</a:t>
            </a:r>
          </a:p>
          <a:p>
            <a:pPr marL="0" indent="0">
              <a:buNone/>
            </a:pPr>
            <a:endParaRPr lang="en-GB" dirty="0"/>
          </a:p>
          <a:p>
            <a:pPr marL="0" indent="0">
              <a:buNone/>
            </a:pPr>
            <a:r>
              <a:rPr lang="en-GB" dirty="0"/>
              <a:t>61 x 11=?</a:t>
            </a:r>
          </a:p>
          <a:p>
            <a:pPr marL="0" indent="0">
              <a:buNone/>
            </a:pPr>
            <a:endParaRPr lang="en-GB" dirty="0"/>
          </a:p>
          <a:p>
            <a:pPr marL="0" indent="0">
              <a:buNone/>
            </a:pPr>
            <a:r>
              <a:rPr lang="en-GB" dirty="0"/>
              <a:t>671</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952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it work?</a:t>
            </a:r>
          </a:p>
        </p:txBody>
      </p:sp>
      <p:sp>
        <p:nvSpPr>
          <p:cNvPr id="3" name="Content Placeholder 2"/>
          <p:cNvSpPr>
            <a:spLocks noGrp="1"/>
          </p:cNvSpPr>
          <p:nvPr>
            <p:ph idx="1"/>
          </p:nvPr>
        </p:nvSpPr>
        <p:spPr/>
        <p:txBody>
          <a:bodyPr/>
          <a:lstStyle/>
          <a:p>
            <a:pPr marL="0" indent="0">
              <a:buNone/>
            </a:pPr>
            <a:r>
              <a:rPr lang="en-GB" dirty="0"/>
              <a:t>26 x 11</a:t>
            </a:r>
          </a:p>
          <a:p>
            <a:pPr marL="0" indent="0">
              <a:buNone/>
            </a:pPr>
            <a:r>
              <a:rPr lang="en-GB" dirty="0"/>
              <a:t>Add 2 and 6 which equals 8 and put that between the 2 and the 6</a:t>
            </a:r>
          </a:p>
          <a:p>
            <a:pPr marL="0" indent="0">
              <a:buNone/>
            </a:pPr>
            <a:r>
              <a:rPr lang="en-GB" dirty="0"/>
              <a:t>26 x 11 = 286</a:t>
            </a:r>
          </a:p>
          <a:p>
            <a:pPr marL="0" indent="0">
              <a:buNone/>
            </a:pPr>
            <a:endParaRPr lang="en-GB" dirty="0"/>
          </a:p>
          <a:p>
            <a:pPr marL="0" indent="0">
              <a:buNone/>
            </a:pPr>
            <a:r>
              <a:rPr lang="en-GB" dirty="0"/>
              <a:t>48 x 11= 4 ( 4 +8) 8</a:t>
            </a:r>
          </a:p>
          <a:p>
            <a:pPr marL="0" indent="0">
              <a:buNone/>
            </a:pPr>
            <a:r>
              <a:rPr lang="en-GB" dirty="0"/>
              <a:t>In the case we would have 4128, so we need to add the 1 to the first digit , giving 528</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0453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Teaching Tricks</a:t>
            </a:r>
          </a:p>
        </p:txBody>
      </p:sp>
      <p:sp>
        <p:nvSpPr>
          <p:cNvPr id="3" name="Content Placeholder 2"/>
          <p:cNvSpPr>
            <a:spLocks noGrp="1"/>
          </p:cNvSpPr>
          <p:nvPr>
            <p:ph idx="1"/>
          </p:nvPr>
        </p:nvSpPr>
        <p:spPr/>
        <p:txBody>
          <a:bodyPr/>
          <a:lstStyle/>
          <a:p>
            <a:pPr>
              <a:lnSpc>
                <a:spcPct val="90000"/>
              </a:lnSpc>
              <a:buFont typeface="Wingdings" panose="05000000000000000000" pitchFamily="2" charset="2"/>
              <a:buNone/>
              <a:defRPr/>
            </a:pPr>
            <a:r>
              <a:rPr lang="en-GB" altLang="en-US" dirty="0"/>
              <a:t>Write down any three-digit number</a:t>
            </a:r>
          </a:p>
          <a:p>
            <a:pPr>
              <a:lnSpc>
                <a:spcPct val="90000"/>
              </a:lnSpc>
              <a:buFont typeface="Wingdings" panose="05000000000000000000" pitchFamily="2" charset="2"/>
              <a:buNone/>
              <a:defRPr/>
            </a:pPr>
            <a:r>
              <a:rPr lang="en-GB" altLang="en-US" dirty="0"/>
              <a:t>		Multiply it by 13</a:t>
            </a:r>
          </a:p>
          <a:p>
            <a:pPr>
              <a:lnSpc>
                <a:spcPct val="90000"/>
              </a:lnSpc>
              <a:buFont typeface="Wingdings" panose="05000000000000000000" pitchFamily="2" charset="2"/>
              <a:buNone/>
              <a:defRPr/>
            </a:pPr>
            <a:r>
              <a:rPr lang="en-GB" altLang="en-US" dirty="0"/>
              <a:t>		Multiply that answer by 7</a:t>
            </a:r>
          </a:p>
          <a:p>
            <a:pPr>
              <a:lnSpc>
                <a:spcPct val="90000"/>
              </a:lnSpc>
              <a:buFont typeface="Wingdings" panose="05000000000000000000" pitchFamily="2" charset="2"/>
              <a:buNone/>
              <a:defRPr/>
            </a:pPr>
            <a:r>
              <a:rPr lang="en-GB" altLang="en-US" dirty="0"/>
              <a:t>		And, finally, multiply that answer by 11</a:t>
            </a:r>
          </a:p>
          <a:p>
            <a:pPr>
              <a:lnSpc>
                <a:spcPct val="90000"/>
              </a:lnSpc>
              <a:buFont typeface="Wingdings" panose="05000000000000000000" pitchFamily="2" charset="2"/>
              <a:buNone/>
              <a:defRPr/>
            </a:pPr>
            <a:endParaRPr lang="en-GB" altLang="en-US" dirty="0"/>
          </a:p>
          <a:p>
            <a:pPr>
              <a:lnSpc>
                <a:spcPct val="90000"/>
              </a:lnSpc>
              <a:buFont typeface="Wingdings" panose="05000000000000000000" pitchFamily="2" charset="2"/>
              <a:buNone/>
              <a:defRPr/>
            </a:pPr>
            <a:r>
              <a:rPr lang="en-GB" altLang="en-US" dirty="0"/>
              <a:t>What do you notice?</a:t>
            </a:r>
          </a:p>
          <a:p>
            <a:pPr>
              <a:lnSpc>
                <a:spcPct val="90000"/>
              </a:lnSpc>
              <a:buFont typeface="Wingdings" panose="05000000000000000000" pitchFamily="2" charset="2"/>
              <a:buNone/>
              <a:defRPr/>
            </a:pPr>
            <a:r>
              <a:rPr lang="en-GB" altLang="en-US" dirty="0"/>
              <a:t>Does it always work?</a:t>
            </a:r>
          </a:p>
          <a:p>
            <a:pPr>
              <a:lnSpc>
                <a:spcPct val="90000"/>
              </a:lnSpc>
              <a:buFont typeface="Wingdings" panose="05000000000000000000" pitchFamily="2" charset="2"/>
              <a:buNone/>
              <a:defRPr/>
            </a:pPr>
            <a:r>
              <a:rPr lang="en-GB" altLang="en-US" dirty="0"/>
              <a:t>Why?</a:t>
            </a:r>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56206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Collaboration</a:t>
            </a:r>
          </a:p>
        </p:txBody>
      </p:sp>
      <p:sp>
        <p:nvSpPr>
          <p:cNvPr id="3" name="Content Placeholder 2"/>
          <p:cNvSpPr>
            <a:spLocks noGrp="1"/>
          </p:cNvSpPr>
          <p:nvPr>
            <p:ph idx="1"/>
          </p:nvPr>
        </p:nvSpPr>
        <p:spPr/>
        <p:txBody>
          <a:bodyPr/>
          <a:lstStyle/>
          <a:p>
            <a:pPr marL="0" indent="0">
              <a:buNone/>
            </a:pPr>
            <a:r>
              <a:rPr lang="en-GB" dirty="0"/>
              <a:t>As the African proverb goes:</a:t>
            </a:r>
          </a:p>
          <a:p>
            <a:pPr marL="0" indent="0">
              <a:buNone/>
            </a:pPr>
            <a:endParaRPr lang="en-GB" dirty="0"/>
          </a:p>
          <a:p>
            <a:pPr marL="0" indent="0">
              <a:buNone/>
            </a:pPr>
            <a:r>
              <a:rPr lang="en-GB" dirty="0"/>
              <a:t> "If you want to go fast, go alone. If you want to go far, go together.”</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77967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Collaboration</a:t>
            </a:r>
          </a:p>
        </p:txBody>
      </p:sp>
      <p:sp>
        <p:nvSpPr>
          <p:cNvPr id="3" name="Content Placeholder 2"/>
          <p:cNvSpPr>
            <a:spLocks noGrp="1"/>
          </p:cNvSpPr>
          <p:nvPr>
            <p:ph idx="1"/>
          </p:nvPr>
        </p:nvSpPr>
        <p:spPr/>
        <p:txBody>
          <a:bodyPr>
            <a:normAutofit/>
          </a:bodyPr>
          <a:lstStyle/>
          <a:p>
            <a:r>
              <a:rPr lang="en-GB" dirty="0"/>
              <a:t> Four  fours </a:t>
            </a:r>
          </a:p>
          <a:p>
            <a:endParaRPr lang="en-GB" dirty="0"/>
          </a:p>
          <a:p>
            <a:r>
              <a:rPr lang="en-GB" dirty="0"/>
              <a:t>Beans and Bowls/Partitions</a:t>
            </a:r>
          </a:p>
          <a:p>
            <a:endParaRPr lang="en-GB" dirty="0"/>
          </a:p>
          <a:p>
            <a:r>
              <a:rPr lang="en-GB" dirty="0" err="1"/>
              <a:t>Nomography</a:t>
            </a:r>
            <a:endParaRPr lang="en-GB" dirty="0"/>
          </a:p>
          <a:p>
            <a:endParaRPr lang="en-GB" dirty="0"/>
          </a:p>
          <a:p>
            <a:r>
              <a:rPr lang="en-GB" dirty="0"/>
              <a:t>Magic V</a:t>
            </a:r>
          </a:p>
          <a:p>
            <a:endParaRPr lang="en-GB" dirty="0">
              <a:solidFill>
                <a:schemeClr val="accent1"/>
              </a:solidFill>
            </a:endParaRPr>
          </a:p>
          <a:p>
            <a:pPr marL="0" indent="0">
              <a:buNone/>
            </a:pPr>
            <a:endParaRPr lang="en-GB" dirty="0">
              <a:solidFill>
                <a:srgbClr val="002060"/>
              </a:solidFill>
            </a:endParaRPr>
          </a:p>
          <a:p>
            <a:endParaRPr lang="en-GB" dirty="0"/>
          </a:p>
        </p:txBody>
      </p:sp>
      <p:pic>
        <p:nvPicPr>
          <p:cNvPr id="7170" name="Picture 2" descr="C:\Users\Judy\AppData\Local\Microsoft\Windows\Temporary Internet Files\Content.IE5\B2PYE66X\MC9000140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9763" y="1593850"/>
            <a:ext cx="876300" cy="80803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udy\AppData\Local\Microsoft\Windows\Temporary Internet Files\Content.IE5\4CNGQ5DJ\MC9003668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263" y="3114675"/>
            <a:ext cx="1550987" cy="179546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Judy\AppData\Local\Microsoft\Windows\Temporary Internet Files\Content.IE5\YXCYBL7F\MC90036855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798513"/>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Judy\AppData\Local\Microsoft\Windows\Temporary Internet Files\Content.IE5\YOLHMTX0\MC90034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075" y="5226050"/>
            <a:ext cx="782638" cy="8953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54804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Four Fours</a:t>
            </a:r>
          </a:p>
        </p:txBody>
      </p:sp>
      <p:sp>
        <p:nvSpPr>
          <p:cNvPr id="3" name="Content Placeholder 2"/>
          <p:cNvSpPr>
            <a:spLocks noGrp="1"/>
          </p:cNvSpPr>
          <p:nvPr>
            <p:ph idx="1"/>
          </p:nvPr>
        </p:nvSpPr>
        <p:spPr/>
        <p:txBody>
          <a:bodyPr/>
          <a:lstStyle/>
          <a:p>
            <a:pPr marL="0" indent="0">
              <a:buNone/>
            </a:pPr>
            <a:r>
              <a:rPr lang="en-GB" dirty="0"/>
              <a:t>1= 4/4 x 4/4</a:t>
            </a:r>
          </a:p>
          <a:p>
            <a:pPr marL="0" indent="0">
              <a:buNone/>
            </a:pPr>
            <a:endParaRPr lang="en-GB" dirty="0"/>
          </a:p>
          <a:p>
            <a:pPr marL="0" indent="0">
              <a:buNone/>
            </a:pPr>
            <a:r>
              <a:rPr lang="en-GB" dirty="0"/>
              <a:t>16 = 4 + 4 + 4 + 4</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571008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Beans and Bowls </a:t>
            </a:r>
          </a:p>
        </p:txBody>
      </p:sp>
      <p:sp>
        <p:nvSpPr>
          <p:cNvPr id="3" name="Content Placeholder 2"/>
          <p:cNvSpPr>
            <a:spLocks noGrp="1"/>
          </p:cNvSpPr>
          <p:nvPr>
            <p:ph idx="1"/>
          </p:nvPr>
        </p:nvSpPr>
        <p:spPr/>
        <p:txBody>
          <a:bodyPr>
            <a:normAutofit lnSpcReduction="10000"/>
          </a:bodyPr>
          <a:lstStyle/>
          <a:p>
            <a:pPr marL="0" indent="0">
              <a:buNone/>
            </a:pPr>
            <a:r>
              <a:rPr lang="en-GB" dirty="0"/>
              <a:t>How many ways are there to arrange 10 beans among 3 bowls?</a:t>
            </a:r>
          </a:p>
          <a:p>
            <a:pPr marL="0" indent="0">
              <a:buNone/>
            </a:pPr>
            <a:endParaRPr lang="en-GB" dirty="0"/>
          </a:p>
          <a:p>
            <a:pPr marL="0" indent="0">
              <a:buNone/>
            </a:pPr>
            <a:r>
              <a:rPr lang="en-GB" dirty="0"/>
              <a:t>Partitions= simplify to 3 beans</a:t>
            </a:r>
          </a:p>
          <a:p>
            <a:pPr marL="0" indent="0">
              <a:buNone/>
            </a:pPr>
            <a:r>
              <a:rPr lang="en-GB" dirty="0"/>
              <a:t>1 + 1 + 1</a:t>
            </a:r>
          </a:p>
          <a:p>
            <a:pPr marL="0" indent="0">
              <a:buNone/>
            </a:pPr>
            <a:r>
              <a:rPr lang="en-GB" dirty="0"/>
              <a:t>2 + 1 + 0</a:t>
            </a:r>
          </a:p>
          <a:p>
            <a:pPr marL="0" indent="0">
              <a:buNone/>
            </a:pPr>
            <a:r>
              <a:rPr lang="en-GB" dirty="0"/>
              <a:t>2 + 0 + 0</a:t>
            </a:r>
          </a:p>
          <a:p>
            <a:pPr marL="0" indent="0">
              <a:buNone/>
            </a:pPr>
            <a:r>
              <a:rPr lang="en-GB" dirty="0"/>
              <a:t>What about 0 + 2 + 0? Is that different?</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18277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Partitions</a:t>
            </a:r>
          </a:p>
        </p:txBody>
      </p:sp>
      <p:sp>
        <p:nvSpPr>
          <p:cNvPr id="3" name="Content Placeholder 2"/>
          <p:cNvSpPr>
            <a:spLocks noGrp="1"/>
          </p:cNvSpPr>
          <p:nvPr>
            <p:ph idx="1"/>
          </p:nvPr>
        </p:nvSpPr>
        <p:spPr/>
        <p:txBody>
          <a:bodyPr/>
          <a:lstStyle/>
          <a:p>
            <a:pPr marL="0" indent="0">
              <a:buNone/>
            </a:pPr>
            <a:r>
              <a:rPr lang="en-GB" dirty="0"/>
              <a:t>Solution for 10? </a:t>
            </a:r>
          </a:p>
          <a:p>
            <a:pPr marL="0" indent="0">
              <a:buNone/>
            </a:pPr>
            <a:endParaRPr lang="en-GB" dirty="0"/>
          </a:p>
          <a:p>
            <a:pPr marL="0" indent="0">
              <a:buNone/>
            </a:pPr>
            <a:r>
              <a:rPr lang="en-GB" dirty="0"/>
              <a:t>One of the greatest unsolved problems in maths is to find a general pattern for how many partitions a number has.</a:t>
            </a:r>
          </a:p>
          <a:p>
            <a:pPr marL="0" indent="0">
              <a:buNone/>
            </a:pPr>
            <a:endParaRPr lang="en-GB" dirty="0"/>
          </a:p>
          <a:p>
            <a:pPr marL="0" indent="0">
              <a:buNone/>
            </a:pPr>
            <a:r>
              <a:rPr lang="en-GB" dirty="0"/>
              <a:t>Welcome to the cutting edge of Maths!</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646290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Nomography</a:t>
            </a:r>
            <a:endParaRPr lang="en-GB" dirty="0"/>
          </a:p>
        </p:txBody>
      </p:sp>
      <p:sp>
        <p:nvSpPr>
          <p:cNvPr id="4" name="Footer Placeholder 3"/>
          <p:cNvSpPr>
            <a:spLocks noGrp="1"/>
          </p:cNvSpPr>
          <p:nvPr>
            <p:ph type="ftr" sz="quarter" idx="11"/>
          </p:nvPr>
        </p:nvSpPr>
        <p:spPr/>
        <p:txBody>
          <a:bodyPr/>
          <a:lstStyle/>
          <a:p>
            <a:r>
              <a:rPr lang="en-GB"/>
              <a:t>www.judyhornigold.co.uk</a:t>
            </a:r>
          </a:p>
        </p:txBody>
      </p:sp>
      <p:pic>
        <p:nvPicPr>
          <p:cNvPr id="6" name="Content Placeholder 5" descr="Parabola used for multiplicatio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0750" y="2391569"/>
            <a:ext cx="4762500" cy="2943225"/>
          </a:xfrm>
          <a:prstGeom prst="rect">
            <a:avLst/>
          </a:prstGeom>
          <a:noFill/>
          <a:ln>
            <a:noFill/>
          </a:ln>
        </p:spPr>
      </p:pic>
    </p:spTree>
    <p:extLst>
      <p:ext uri="{BB962C8B-B14F-4D97-AF65-F5344CB8AC3E}">
        <p14:creationId xmlns:p14="http://schemas.microsoft.com/office/powerpoint/2010/main" val="3184678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Magic V</a:t>
            </a:r>
          </a:p>
        </p:txBody>
      </p:sp>
      <p:sp>
        <p:nvSpPr>
          <p:cNvPr id="3" name="Content Placeholder 2"/>
          <p:cNvSpPr>
            <a:spLocks noGrp="1"/>
          </p:cNvSpPr>
          <p:nvPr>
            <p:ph idx="1"/>
          </p:nvPr>
        </p:nvSpPr>
        <p:spPr/>
        <p:txBody>
          <a:bodyPr/>
          <a:lstStyle/>
          <a:p>
            <a:pPr marL="0" indent="0">
              <a:buNone/>
            </a:pPr>
            <a:r>
              <a:rPr lang="en-GB" dirty="0"/>
              <a:t>Place the numbers 1 to 5 in the circles so that each arm of the V adds to the same total</a:t>
            </a:r>
          </a:p>
        </p:txBody>
      </p:sp>
      <p:sp>
        <p:nvSpPr>
          <p:cNvPr id="4" name="Footer Placeholder 3"/>
          <p:cNvSpPr>
            <a:spLocks noGrp="1"/>
          </p:cNvSpPr>
          <p:nvPr>
            <p:ph type="ftr" sz="quarter" idx="11"/>
          </p:nvPr>
        </p:nvSpPr>
        <p:spPr/>
        <p:txBody>
          <a:bodyPr/>
          <a:lstStyle/>
          <a:p>
            <a:r>
              <a:rPr lang="en-GB"/>
              <a:t>www.judyhornigold.co.uk</a:t>
            </a:r>
          </a:p>
        </p:txBody>
      </p:sp>
      <p:sp>
        <p:nvSpPr>
          <p:cNvPr id="7" name="Oval 6"/>
          <p:cNvSpPr/>
          <p:nvPr/>
        </p:nvSpPr>
        <p:spPr>
          <a:xfrm>
            <a:off x="1861342" y="2909072"/>
            <a:ext cx="1008112"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531388" y="3831246"/>
            <a:ext cx="1008112"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4275594" y="3831246"/>
            <a:ext cx="1008112"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403491" y="4748779"/>
            <a:ext cx="1008112"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011688" y="2909072"/>
            <a:ext cx="1008112"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426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Vedic Maths</a:t>
            </a:r>
          </a:p>
        </p:txBody>
      </p:sp>
      <p:sp>
        <p:nvSpPr>
          <p:cNvPr id="3" name="Content Placeholder 2"/>
          <p:cNvSpPr>
            <a:spLocks noGrp="1"/>
          </p:cNvSpPr>
          <p:nvPr>
            <p:ph idx="1"/>
          </p:nvPr>
        </p:nvSpPr>
        <p:spPr>
          <a:xfrm>
            <a:off x="457200" y="1600200"/>
            <a:ext cx="8229600" cy="4853136"/>
          </a:xfrm>
        </p:spPr>
        <p:txBody>
          <a:bodyPr>
            <a:normAutofit fontScale="92500" lnSpcReduction="20000"/>
          </a:bodyPr>
          <a:lstStyle/>
          <a:p>
            <a:pPr marL="0" indent="0">
              <a:buNone/>
            </a:pPr>
            <a:r>
              <a:rPr lang="en-GB" u="sng" dirty="0"/>
              <a:t>Adding Time</a:t>
            </a:r>
          </a:p>
          <a:p>
            <a:pPr marL="0" indent="0">
              <a:buNone/>
            </a:pPr>
            <a:endParaRPr lang="en-GB" u="sng" dirty="0"/>
          </a:p>
          <a:p>
            <a:pPr marL="0" indent="0">
              <a:buNone/>
            </a:pPr>
            <a:r>
              <a:rPr lang="en-GB" dirty="0"/>
              <a:t>1hr 35 mins plus 3 hr 55 mins</a:t>
            </a:r>
          </a:p>
          <a:p>
            <a:pPr marL="0" indent="0">
              <a:buNone/>
            </a:pPr>
            <a:r>
              <a:rPr lang="en-GB" dirty="0"/>
              <a:t>135 + 355= 490</a:t>
            </a:r>
          </a:p>
          <a:p>
            <a:pPr marL="0" indent="0">
              <a:buNone/>
            </a:pPr>
            <a:r>
              <a:rPr lang="en-GB" dirty="0"/>
              <a:t>Now add 40</a:t>
            </a:r>
          </a:p>
          <a:p>
            <a:pPr marL="0" indent="0">
              <a:buNone/>
            </a:pPr>
            <a:r>
              <a:rPr lang="en-GB" dirty="0"/>
              <a:t>490 +40= 530</a:t>
            </a:r>
          </a:p>
          <a:p>
            <a:pPr marL="0" indent="0">
              <a:buNone/>
            </a:pPr>
            <a:endParaRPr lang="en-GB" dirty="0"/>
          </a:p>
          <a:p>
            <a:pPr marL="0" indent="0">
              <a:buNone/>
            </a:pPr>
            <a:r>
              <a:rPr lang="en-GB" dirty="0"/>
              <a:t>So 1 hr 35 mins plus 3 hr 55 mins is</a:t>
            </a:r>
          </a:p>
          <a:p>
            <a:pPr marL="0" indent="0">
              <a:buNone/>
            </a:pPr>
            <a:r>
              <a:rPr lang="en-GB" dirty="0"/>
              <a:t>5 hrs and 30 mins</a:t>
            </a:r>
          </a:p>
          <a:p>
            <a:pPr marL="0" indent="0">
              <a:buNone/>
            </a:pPr>
            <a:r>
              <a:rPr lang="en-GB" dirty="0"/>
              <a:t>Try  it yourself!</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65304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Magic V</a:t>
            </a:r>
          </a:p>
        </p:txBody>
      </p:sp>
      <p:sp>
        <p:nvSpPr>
          <p:cNvPr id="3" name="Content Placeholder 2"/>
          <p:cNvSpPr>
            <a:spLocks noGrp="1"/>
          </p:cNvSpPr>
          <p:nvPr>
            <p:ph idx="1"/>
          </p:nvPr>
        </p:nvSpPr>
        <p:spPr/>
        <p:txBody>
          <a:bodyPr/>
          <a:lstStyle/>
          <a:p>
            <a:r>
              <a:rPr lang="en-GB" dirty="0"/>
              <a:t>Can you predict the situation if the numbers were 2,3,4,5,6?</a:t>
            </a:r>
          </a:p>
          <a:p>
            <a:r>
              <a:rPr lang="en-GB" dirty="0"/>
              <a:t>What if the numbers were 103, 104, 105, 106, 107?</a:t>
            </a:r>
          </a:p>
          <a:p>
            <a:endParaRPr lang="en-GB" dirty="0"/>
          </a:p>
          <a:p>
            <a:r>
              <a:rPr lang="en-GB" dirty="0"/>
              <a:t>Can you repeat this for 1-7 with a V that has 4 circles in each arm?</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60760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Creativity</a:t>
            </a:r>
          </a:p>
        </p:txBody>
      </p:sp>
      <p:sp>
        <p:nvSpPr>
          <p:cNvPr id="3" name="Content Placeholder 2"/>
          <p:cNvSpPr>
            <a:spLocks noGrp="1"/>
          </p:cNvSpPr>
          <p:nvPr>
            <p:ph idx="1"/>
          </p:nvPr>
        </p:nvSpPr>
        <p:spPr/>
        <p:txBody>
          <a:bodyPr>
            <a:normAutofit/>
          </a:bodyPr>
          <a:lstStyle/>
          <a:p>
            <a:endParaRPr lang="en-GB" dirty="0">
              <a:solidFill>
                <a:schemeClr val="accent1"/>
              </a:solidFill>
            </a:endParaRPr>
          </a:p>
          <a:p>
            <a:r>
              <a:rPr lang="en-GB" dirty="0">
                <a:solidFill>
                  <a:srgbClr val="002060"/>
                </a:solidFill>
              </a:rPr>
              <a:t>Tessellations</a:t>
            </a:r>
          </a:p>
          <a:p>
            <a:endParaRPr lang="en-GB" dirty="0">
              <a:solidFill>
                <a:srgbClr val="002060"/>
              </a:solidFill>
            </a:endParaRPr>
          </a:p>
          <a:p>
            <a:r>
              <a:rPr lang="en-GB" dirty="0">
                <a:solidFill>
                  <a:srgbClr val="002060"/>
                </a:solidFill>
              </a:rPr>
              <a:t>Odd one out</a:t>
            </a:r>
          </a:p>
          <a:p>
            <a:endParaRPr lang="en-GB" dirty="0">
              <a:solidFill>
                <a:srgbClr val="002060"/>
              </a:solidFill>
            </a:endParaRPr>
          </a:p>
          <a:p>
            <a:r>
              <a:rPr lang="en-GB" dirty="0">
                <a:solidFill>
                  <a:srgbClr val="002060"/>
                </a:solidFill>
              </a:rPr>
              <a:t>Chocolate Chilli Roulette</a:t>
            </a:r>
          </a:p>
        </p:txBody>
      </p:sp>
      <p:pic>
        <p:nvPicPr>
          <p:cNvPr id="8194" name="Picture 2" descr="C:\Users\Judy\AppData\Local\Microsoft\Windows\Temporary Internet Files\Content.IE5\YXCYBL7F\MP90031426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716" y="2708920"/>
            <a:ext cx="2558059" cy="172669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udy\AppData\Local\Microsoft\Windows\Temporary Internet Files\Content.IE5\4CNGQ5DJ\MC90012854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564" y="4293096"/>
            <a:ext cx="2603623" cy="177695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77554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Escher </a:t>
            </a:r>
            <a:r>
              <a:rPr lang="en-GB" dirty="0" err="1"/>
              <a:t>Tesselations</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27784" y="1772444"/>
            <a:ext cx="3365911" cy="3291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GB"/>
              <a:t>www.judyhornigold.co.uk</a:t>
            </a:r>
          </a:p>
        </p:txBody>
      </p:sp>
      <p:sp>
        <p:nvSpPr>
          <p:cNvPr id="4" name="Rectangle 3"/>
          <p:cNvSpPr/>
          <p:nvPr/>
        </p:nvSpPr>
        <p:spPr>
          <a:xfrm>
            <a:off x="2051720" y="5479235"/>
            <a:ext cx="4572000" cy="646331"/>
          </a:xfrm>
          <a:prstGeom prst="rect">
            <a:avLst/>
          </a:prstGeom>
        </p:spPr>
        <p:txBody>
          <a:bodyPr>
            <a:spAutoFit/>
          </a:bodyPr>
          <a:lstStyle/>
          <a:p>
            <a:r>
              <a:rPr lang="en-GB" dirty="0">
                <a:hlinkClick r:id="rId4"/>
              </a:rPr>
              <a:t>http://www.youtube.com/watch?v=T6L6bE_bTMo</a:t>
            </a:r>
            <a:r>
              <a:rPr lang="en-GB" dirty="0"/>
              <a:t> </a:t>
            </a:r>
          </a:p>
        </p:txBody>
      </p:sp>
    </p:spTree>
    <p:extLst>
      <p:ext uri="{BB962C8B-B14F-4D97-AF65-F5344CB8AC3E}">
        <p14:creationId xmlns:p14="http://schemas.microsoft.com/office/powerpoint/2010/main" val="1538017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Tesselations</a:t>
            </a:r>
            <a:endParaRPr lang="en-GB" dirty="0"/>
          </a:p>
        </p:txBody>
      </p:sp>
      <p:sp>
        <p:nvSpPr>
          <p:cNvPr id="4" name="Footer Placeholder 3"/>
          <p:cNvSpPr>
            <a:spLocks noGrp="1"/>
          </p:cNvSpPr>
          <p:nvPr>
            <p:ph type="ftr" sz="quarter" idx="11"/>
          </p:nvPr>
        </p:nvSpPr>
        <p:spPr/>
        <p:txBody>
          <a:bodyPr/>
          <a:lstStyle/>
          <a:p>
            <a:r>
              <a:rPr lang="en-GB"/>
              <a:t>www.judyhornigold.co.uk</a:t>
            </a:r>
          </a:p>
        </p:txBody>
      </p:sp>
      <p:pic>
        <p:nvPicPr>
          <p:cNvPr id="6" name="Content Placeholder 5"/>
          <p:cNvPicPr>
            <a:picLocks noGrp="1" noChangeAspect="1"/>
          </p:cNvPicPr>
          <p:nvPr>
            <p:ph idx="1"/>
          </p:nvPr>
        </p:nvPicPr>
        <p:blipFill>
          <a:blip r:embed="rId2"/>
          <a:stretch>
            <a:fillRect/>
          </a:stretch>
        </p:blipFill>
        <p:spPr>
          <a:xfrm>
            <a:off x="1724025" y="1991519"/>
            <a:ext cx="5695950" cy="3743325"/>
          </a:xfrm>
          <a:prstGeom prst="rect">
            <a:avLst/>
          </a:prstGeom>
        </p:spPr>
      </p:pic>
    </p:spTree>
    <p:extLst>
      <p:ext uri="{BB962C8B-B14F-4D97-AF65-F5344CB8AC3E}">
        <p14:creationId xmlns:p14="http://schemas.microsoft.com/office/powerpoint/2010/main" val="3435554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Tesselations</a:t>
            </a:r>
            <a:endParaRPr lang="en-GB" dirty="0"/>
          </a:p>
        </p:txBody>
      </p:sp>
      <p:pic>
        <p:nvPicPr>
          <p:cNvPr id="5" name="Content Placeholder 4"/>
          <p:cNvPicPr>
            <a:picLocks noGrp="1" noChangeAspect="1"/>
          </p:cNvPicPr>
          <p:nvPr>
            <p:ph idx="1"/>
          </p:nvPr>
        </p:nvPicPr>
        <p:blipFill>
          <a:blip r:embed="rId2"/>
          <a:stretch>
            <a:fillRect/>
          </a:stretch>
        </p:blipFill>
        <p:spPr>
          <a:xfrm>
            <a:off x="300712" y="1772817"/>
            <a:ext cx="8386088" cy="4104146"/>
          </a:xfrm>
          <a:prstGeom prst="rect">
            <a:avLst/>
          </a:prstGeom>
        </p:spPr>
      </p:pic>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454680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50" b="1" dirty="0"/>
              <a:t>Odd one out</a:t>
            </a:r>
          </a:p>
        </p:txBody>
      </p:sp>
      <p:sp>
        <p:nvSpPr>
          <p:cNvPr id="3" name="Content Placeholder 2"/>
          <p:cNvSpPr>
            <a:spLocks noGrp="1"/>
          </p:cNvSpPr>
          <p:nvPr>
            <p:ph idx="1"/>
          </p:nvPr>
        </p:nvSpPr>
        <p:spPr/>
        <p:txBody>
          <a:bodyPr>
            <a:normAutofit fontScale="77500" lnSpcReduction="20000"/>
          </a:bodyPr>
          <a:lstStyle/>
          <a:p>
            <a:pPr marL="0" indent="0" algn="ctr">
              <a:buNone/>
            </a:pPr>
            <a:r>
              <a:rPr lang="en-GB" b="1" dirty="0"/>
              <a:t/>
            </a:r>
            <a:br>
              <a:rPr lang="en-GB" b="1" dirty="0"/>
            </a:br>
            <a:r>
              <a:rPr lang="en-GB" b="1" dirty="0"/>
              <a:t/>
            </a:r>
            <a:br>
              <a:rPr lang="en-GB" b="1" dirty="0"/>
            </a:br>
            <a:r>
              <a:rPr lang="en-GB" b="1" dirty="0"/>
              <a:t>  </a:t>
            </a:r>
            <a:r>
              <a:rPr lang="en-GB" sz="6450" dirty="0"/>
              <a:t>23    	20		 15 		25</a:t>
            </a:r>
            <a:r>
              <a:rPr lang="en-GB" b="1" dirty="0"/>
              <a:t/>
            </a:r>
            <a:br>
              <a:rPr lang="en-GB" b="1" dirty="0"/>
            </a:br>
            <a:r>
              <a:rPr lang="en-GB" b="1" dirty="0"/>
              <a:t/>
            </a:r>
            <a:br>
              <a:rPr lang="en-GB" b="1" dirty="0"/>
            </a:br>
            <a:endParaRPr lang="en-GB" b="1" dirty="0"/>
          </a:p>
          <a:p>
            <a:pPr algn="ctr"/>
            <a:endParaRPr lang="en-GB" sz="5475" b="1" dirty="0"/>
          </a:p>
          <a:p>
            <a:pPr marL="0" indent="0" algn="ctr">
              <a:buNone/>
            </a:pPr>
            <a:r>
              <a:rPr lang="en-GB" sz="5475" dirty="0"/>
              <a:t>Which number is the odd one out?</a:t>
            </a:r>
            <a:br>
              <a:rPr lang="en-GB" sz="5475" dirty="0"/>
            </a:br>
            <a:endParaRPr lang="en-GB" sz="5475" dirty="0"/>
          </a:p>
          <a:p>
            <a:pPr marL="0" indent="0">
              <a:buNone/>
            </a:pPr>
            <a:r>
              <a:rPr lang="en-GB" dirty="0"/>
              <a:t/>
            </a:r>
            <a:br>
              <a:rPr lang="en-GB" dirty="0"/>
            </a:br>
            <a:endParaRPr lang="en-GB" dirty="0"/>
          </a:p>
        </p:txBody>
      </p:sp>
      <p:sp>
        <p:nvSpPr>
          <p:cNvPr id="5" name="Footer Placeholder 4"/>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743339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Chocolate /Chilli roulette</a:t>
            </a:r>
          </a:p>
        </p:txBody>
      </p:sp>
      <p:sp>
        <p:nvSpPr>
          <p:cNvPr id="4" name="Footer Placeholder 3"/>
          <p:cNvSpPr>
            <a:spLocks noGrp="1"/>
          </p:cNvSpPr>
          <p:nvPr>
            <p:ph type="ftr" sz="quarter" idx="11"/>
          </p:nvPr>
        </p:nvSpPr>
        <p:spPr/>
        <p:txBody>
          <a:bodyPr/>
          <a:lstStyle/>
          <a:p>
            <a:r>
              <a:rPr lang="en-GB"/>
              <a:t>www.judyhornigold.co.uk</a:t>
            </a:r>
          </a:p>
        </p:txBody>
      </p:sp>
      <p:pic>
        <p:nvPicPr>
          <p:cNvPr id="2051" name="Picture 3" descr="C:\Users\Judy\AppData\Local\Microsoft\Windows\Temporary Internet Files\Content.IE5\YXCYBL7F\chocolate-670xXx80[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60848"/>
            <a:ext cx="3240360" cy="26220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udy\AppData\Local\Microsoft\Windows\Temporary Internet Files\Content.IE5\B2PYE66X\chill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154188"/>
            <a:ext cx="2928938" cy="252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582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Chocolate / Chilli Roulette</a:t>
            </a:r>
          </a:p>
        </p:txBody>
      </p:sp>
      <p:sp>
        <p:nvSpPr>
          <p:cNvPr id="3" name="Content Placeholder 2"/>
          <p:cNvSpPr>
            <a:spLocks noGrp="1"/>
          </p:cNvSpPr>
          <p:nvPr>
            <p:ph idx="1"/>
          </p:nvPr>
        </p:nvSpPr>
        <p:spPr/>
        <p:txBody>
          <a:bodyPr/>
          <a:lstStyle/>
          <a:p>
            <a:r>
              <a:rPr lang="en-GB" dirty="0"/>
              <a:t>13 bars of chocolate </a:t>
            </a:r>
          </a:p>
          <a:p>
            <a:r>
              <a:rPr lang="en-GB" dirty="0"/>
              <a:t>1 chilli</a:t>
            </a:r>
          </a:p>
          <a:p>
            <a:r>
              <a:rPr lang="en-GB" dirty="0"/>
              <a:t>Each player ( two players) can take one, two or three items </a:t>
            </a:r>
          </a:p>
          <a:p>
            <a:r>
              <a:rPr lang="en-GB" dirty="0"/>
              <a:t>Aim to force your opponent to take the chilli</a:t>
            </a:r>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403539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Ramanujan</a:t>
            </a:r>
          </a:p>
        </p:txBody>
      </p:sp>
      <p:sp>
        <p:nvSpPr>
          <p:cNvPr id="4" name="Footer Placeholder 3"/>
          <p:cNvSpPr>
            <a:spLocks noGrp="1"/>
          </p:cNvSpPr>
          <p:nvPr>
            <p:ph type="ftr" sz="quarter" idx="11"/>
          </p:nvPr>
        </p:nvSpPr>
        <p:spPr/>
        <p:txBody>
          <a:bodyPr/>
          <a:lstStyle/>
          <a:p>
            <a:r>
              <a:rPr lang="en-GB"/>
              <a:t>www.judyhornigold.co.uk</a:t>
            </a:r>
          </a:p>
        </p:txBody>
      </p:sp>
      <p:pic>
        <p:nvPicPr>
          <p:cNvPr id="5" name="Picture 2" descr="http://media.new.mensxp.com/media/content/2015/Sep/mathematical-genius-srinivasa-ramanujan-652x400-3-144344354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6850" y="1958181"/>
            <a:ext cx="6210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6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Taxi Cab Numbers</a:t>
            </a:r>
          </a:p>
        </p:txBody>
      </p:sp>
      <p:sp>
        <p:nvSpPr>
          <p:cNvPr id="3" name="Content Placeholder 2"/>
          <p:cNvSpPr>
            <a:spLocks noGrp="1"/>
          </p:cNvSpPr>
          <p:nvPr>
            <p:ph idx="1"/>
          </p:nvPr>
        </p:nvSpPr>
        <p:spPr/>
        <p:txBody>
          <a:bodyPr>
            <a:normAutofit lnSpcReduction="10000"/>
          </a:bodyPr>
          <a:lstStyle/>
          <a:p>
            <a:pPr marL="228600" indent="-228600">
              <a:buAutoNum type="arabicPlain" startAt="1729"/>
            </a:pPr>
            <a:r>
              <a:rPr lang="en-GB" dirty="0"/>
              <a:t>        Ramanujan number</a:t>
            </a:r>
          </a:p>
          <a:p>
            <a:pPr marL="0" indent="0">
              <a:buNone/>
            </a:pPr>
            <a:endParaRPr lang="en-GB" dirty="0"/>
          </a:p>
          <a:p>
            <a:pPr marL="0" indent="0">
              <a:buNone/>
            </a:pPr>
            <a:r>
              <a:rPr lang="en-GB" dirty="0"/>
              <a:t>1729       = 10³ + 9³</a:t>
            </a:r>
          </a:p>
          <a:p>
            <a:pPr marL="0" indent="0">
              <a:buNone/>
            </a:pPr>
            <a:r>
              <a:rPr lang="en-GB" dirty="0"/>
              <a:t>But also =  12³ + 1³</a:t>
            </a:r>
          </a:p>
          <a:p>
            <a:pPr marL="0" indent="0">
              <a:buNone/>
            </a:pPr>
            <a:endParaRPr lang="en-GB" dirty="0"/>
          </a:p>
          <a:p>
            <a:pPr marL="0" indent="0">
              <a:buNone/>
            </a:pPr>
            <a:r>
              <a:rPr lang="en-GB" dirty="0"/>
              <a:t>It is the smallest number with this property</a:t>
            </a:r>
          </a:p>
          <a:p>
            <a:pPr marL="0" indent="0">
              <a:buNone/>
            </a:pPr>
            <a:r>
              <a:rPr lang="en-GB" dirty="0"/>
              <a:t>It is a taxi cab (2) number because there are 2 ways of expressing it </a:t>
            </a:r>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37164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Dividing by 9</a:t>
            </a:r>
          </a:p>
        </p:txBody>
      </p:sp>
      <p:sp>
        <p:nvSpPr>
          <p:cNvPr id="3" name="Content Placeholder 2"/>
          <p:cNvSpPr>
            <a:spLocks noGrp="1"/>
          </p:cNvSpPr>
          <p:nvPr>
            <p:ph idx="1"/>
          </p:nvPr>
        </p:nvSpPr>
        <p:spPr/>
        <p:txBody>
          <a:bodyPr/>
          <a:lstStyle/>
          <a:p>
            <a:pPr marL="0" indent="0">
              <a:buNone/>
            </a:pPr>
            <a:r>
              <a:rPr lang="en-GB" dirty="0"/>
              <a:t>23 / 9 = 2 remainder 5</a:t>
            </a:r>
          </a:p>
          <a:p>
            <a:pPr marL="0" indent="0">
              <a:buNone/>
            </a:pPr>
            <a:r>
              <a:rPr lang="en-GB" dirty="0"/>
              <a:t> The first figure of 23 is 2, and this is the answer. The remainder is just 2 and 3 added up </a:t>
            </a:r>
          </a:p>
          <a:p>
            <a:pPr marL="0" indent="0">
              <a:buNone/>
            </a:pPr>
            <a:endParaRPr lang="en-GB" dirty="0"/>
          </a:p>
          <a:p>
            <a:pPr marL="0" indent="0">
              <a:buNone/>
            </a:pPr>
            <a:r>
              <a:rPr lang="en-GB" dirty="0"/>
              <a:t> 43 / 9 = 4 remainder 7 </a:t>
            </a:r>
          </a:p>
          <a:p>
            <a:pPr marL="0" indent="0">
              <a:buNone/>
            </a:pPr>
            <a:r>
              <a:rPr lang="en-GB" dirty="0"/>
              <a:t>The first figure 4 is the answer and 4 + 3 = 7 is the remainder</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0514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Taxi Cab Number</a:t>
            </a:r>
            <a:br>
              <a:rPr lang="en-GB" dirty="0"/>
            </a:br>
            <a:endParaRPr lang="en-GB" dirty="0"/>
          </a:p>
        </p:txBody>
      </p:sp>
      <p:sp>
        <p:nvSpPr>
          <p:cNvPr id="4" name="Footer Placeholder 3"/>
          <p:cNvSpPr>
            <a:spLocks noGrp="1"/>
          </p:cNvSpPr>
          <p:nvPr>
            <p:ph type="ftr" sz="quarter" idx="11"/>
          </p:nvPr>
        </p:nvSpPr>
        <p:spPr/>
        <p:txBody>
          <a:bodyPr/>
          <a:lstStyle/>
          <a:p>
            <a:r>
              <a:rPr lang="en-GB"/>
              <a:t>www.judyhornigold.co.uk</a:t>
            </a:r>
          </a:p>
        </p:txBody>
      </p:sp>
      <p:pic>
        <p:nvPicPr>
          <p:cNvPr id="5" name="Picture 2" descr="https://i.kinja-img.com/gawker-media/image/upload/s---RdZ40Ix--/c_fit,fl_progressive,q_80,w_636/193a4a0f4oqtopn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2276872"/>
            <a:ext cx="6845374" cy="376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86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Futurama Taxi Cab Number</a:t>
            </a:r>
          </a:p>
        </p:txBody>
      </p:sp>
      <p:sp>
        <p:nvSpPr>
          <p:cNvPr id="3" name="Content Placeholder 2"/>
          <p:cNvSpPr>
            <a:spLocks noGrp="1"/>
          </p:cNvSpPr>
          <p:nvPr>
            <p:ph idx="1"/>
          </p:nvPr>
        </p:nvSpPr>
        <p:spPr/>
        <p:txBody>
          <a:bodyPr/>
          <a:lstStyle/>
          <a:p>
            <a:pPr marL="0" indent="0">
              <a:buNone/>
            </a:pPr>
            <a:r>
              <a:rPr lang="en-GB" dirty="0"/>
              <a:t>87539319 is a taxicab (3) number because there are 3 ways of adding two cube numbers and it is the number on this cab in Futurama</a:t>
            </a:r>
          </a:p>
          <a:p>
            <a:pPr marL="0" indent="0">
              <a:buNone/>
            </a:pPr>
            <a:endParaRPr lang="en-GB" dirty="0"/>
          </a:p>
          <a:p>
            <a:pPr marL="0" indent="0">
              <a:buNone/>
            </a:pPr>
            <a:r>
              <a:rPr lang="en-GB" dirty="0"/>
              <a:t>87, 539, 319	= 167³ + 436³ </a:t>
            </a:r>
          </a:p>
          <a:p>
            <a:pPr marL="0" indent="0">
              <a:buNone/>
            </a:pPr>
            <a:r>
              <a:rPr lang="en-GB" dirty="0"/>
              <a:t>		 	= 228³ +423³ </a:t>
            </a:r>
          </a:p>
          <a:p>
            <a:pPr marL="0" indent="0">
              <a:buNone/>
            </a:pPr>
            <a:r>
              <a:rPr lang="en-GB" dirty="0"/>
              <a:t>			=255³ + 414³</a:t>
            </a:r>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24489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a:t>
            </a:r>
          </a:p>
        </p:txBody>
      </p:sp>
      <p:sp>
        <p:nvSpPr>
          <p:cNvPr id="4" name="Footer Placeholder 3"/>
          <p:cNvSpPr>
            <a:spLocks noGrp="1"/>
          </p:cNvSpPr>
          <p:nvPr>
            <p:ph type="ftr" sz="quarter" idx="11"/>
          </p:nvPr>
        </p:nvSpPr>
        <p:spPr/>
        <p:txBody>
          <a:bodyPr/>
          <a:lstStyle/>
          <a:p>
            <a:r>
              <a:rPr lang="en-GB"/>
              <a:t>Judy Hornigold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799397"/>
            <a:ext cx="2520280" cy="3560396"/>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988840"/>
            <a:ext cx="2448272" cy="3181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305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oter Placeholder 3"/>
          <p:cNvSpPr>
            <a:spLocks noGrp="1"/>
          </p:cNvSpPr>
          <p:nvPr>
            <p:ph type="ftr" sz="quarter" idx="11"/>
          </p:nvPr>
        </p:nvSpPr>
        <p:spPr/>
        <p:txBody>
          <a:bodyPr/>
          <a:lstStyle/>
          <a:p>
            <a:r>
              <a:rPr lang="en-GB"/>
              <a:t>Judy Hornigold</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3655293" cy="3655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772816"/>
            <a:ext cx="2769096" cy="3913656"/>
          </a:xfrm>
          <a:prstGeom prst="rect">
            <a:avLst/>
          </a:prstGeom>
        </p:spPr>
      </p:pic>
    </p:spTree>
    <p:extLst>
      <p:ext uri="{BB962C8B-B14F-4D97-AF65-F5344CB8AC3E}">
        <p14:creationId xmlns:p14="http://schemas.microsoft.com/office/powerpoint/2010/main" val="2161675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oter Placeholder 3"/>
          <p:cNvSpPr>
            <a:spLocks noGrp="1"/>
          </p:cNvSpPr>
          <p:nvPr>
            <p:ph type="ftr" sz="quarter" idx="11"/>
          </p:nvPr>
        </p:nvSpPr>
        <p:spPr/>
        <p:txBody>
          <a:bodyPr/>
          <a:lstStyle/>
          <a:p>
            <a:r>
              <a:rPr lang="en-GB"/>
              <a:t>Judy Hornigold</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384702" y="1600200"/>
            <a:ext cx="637459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651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www.judyhornigold.co.uk</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088" y="425184"/>
            <a:ext cx="8221823" cy="593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453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www.judyhornigold.co.uk</a:t>
            </a:r>
          </a:p>
        </p:txBody>
      </p:sp>
      <p:pic>
        <p:nvPicPr>
          <p:cNvPr id="1026" name="Picture 2" descr="Image result for i love math 4 ev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7058" y="764704"/>
            <a:ext cx="4789884" cy="478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497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p:txBody>
          <a:bodyPr/>
          <a:lstStyle/>
          <a:p>
            <a:endParaRPr lang="en-GB" dirty="0"/>
          </a:p>
          <a:p>
            <a:r>
              <a:rPr lang="en-GB" dirty="0">
                <a:hlinkClick r:id="rId2"/>
              </a:rPr>
              <a:t>www.judyhornigold.co.uk</a:t>
            </a:r>
            <a:endParaRPr lang="en-GB" dirty="0"/>
          </a:p>
          <a:p>
            <a:endParaRPr lang="en-GB" dirty="0"/>
          </a:p>
          <a:p>
            <a:r>
              <a:rPr lang="en-GB" dirty="0">
                <a:hlinkClick r:id="rId3"/>
              </a:rPr>
              <a:t>judy@judyhornigold.co.uk</a:t>
            </a:r>
            <a:endParaRPr lang="en-GB" dirty="0"/>
          </a:p>
          <a:p>
            <a:endParaRPr lang="en-GB" dirty="0"/>
          </a:p>
          <a:p>
            <a:r>
              <a:rPr lang="en-GB" dirty="0"/>
              <a:t>#</a:t>
            </a:r>
            <a:r>
              <a:rPr lang="en-GB" dirty="0" err="1"/>
              <a:t>dyscalculiainfo</a:t>
            </a:r>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323757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lstStyle/>
          <a:p>
            <a:r>
              <a:rPr lang="en-GB" dirty="0"/>
              <a:t>Gruber, M. J., </a:t>
            </a:r>
            <a:r>
              <a:rPr lang="en-GB" dirty="0" err="1"/>
              <a:t>Gelman</a:t>
            </a:r>
            <a:r>
              <a:rPr lang="en-GB" dirty="0"/>
              <a:t>, B. d., &amp; </a:t>
            </a:r>
            <a:r>
              <a:rPr lang="en-GB" dirty="0" err="1"/>
              <a:t>Ranganath</a:t>
            </a:r>
            <a:r>
              <a:rPr lang="en-GB" dirty="0"/>
              <a:t>, C. (2014) States of curiosity modulate hippocampus-dependent learning via the dopaminergic circuit. </a:t>
            </a:r>
            <a:r>
              <a:rPr lang="en-GB" i="1" dirty="0"/>
              <a:t>Neuron, 84</a:t>
            </a:r>
            <a:r>
              <a:rPr lang="en-GB" dirty="0"/>
              <a:t>(2), 486-496</a:t>
            </a:r>
          </a:p>
          <a:p>
            <a:r>
              <a:rPr lang="en-GB" dirty="0"/>
              <a:t>Duckworth, E. </a:t>
            </a:r>
            <a:r>
              <a:rPr lang="en-GB" i="1" dirty="0"/>
              <a:t>The having of wonderful ideas.</a:t>
            </a:r>
          </a:p>
          <a:p>
            <a:r>
              <a:rPr lang="en-GB" dirty="0"/>
              <a:t>www.nrich.org</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06421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Try it yourself!</a:t>
            </a:r>
          </a:p>
        </p:txBody>
      </p:sp>
      <p:pic>
        <p:nvPicPr>
          <p:cNvPr id="5" name="Content Placeholder 4"/>
          <p:cNvPicPr>
            <a:picLocks noGrp="1" noChangeAspect="1"/>
          </p:cNvPicPr>
          <p:nvPr>
            <p:ph idx="1"/>
          </p:nvPr>
        </p:nvPicPr>
        <p:blipFill>
          <a:blip r:embed="rId2"/>
          <a:stretch>
            <a:fillRect/>
          </a:stretch>
        </p:blipFill>
        <p:spPr>
          <a:xfrm>
            <a:off x="1619672" y="1768200"/>
            <a:ext cx="5688632" cy="4355358"/>
          </a:xfrm>
          <a:prstGeom prst="rect">
            <a:avLst/>
          </a:prstGeom>
        </p:spPr>
      </p:pic>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06925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Having of Wonderful Ideas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0089" y="1600200"/>
            <a:ext cx="3083822" cy="4525963"/>
          </a:xfrm>
        </p:spPr>
      </p:pic>
      <p:sp>
        <p:nvSpPr>
          <p:cNvPr id="5" name="Footer Placeholder 4"/>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75949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0" indent="0" algn="ctr">
              <a:buNone/>
            </a:pPr>
            <a:endParaRPr lang="en-GB" sz="4000" dirty="0"/>
          </a:p>
          <a:p>
            <a:pPr marL="0" indent="0" algn="ctr">
              <a:buNone/>
            </a:pPr>
            <a:r>
              <a:rPr lang="en-GB" sz="4000" dirty="0"/>
              <a:t>Maths is no more computation than typing is literature</a:t>
            </a:r>
          </a:p>
          <a:p>
            <a:pPr marL="0" indent="0">
              <a:buNone/>
            </a:pPr>
            <a:endParaRPr lang="en-GB" dirty="0"/>
          </a:p>
          <a:p>
            <a:pPr marL="0" indent="0">
              <a:buNone/>
            </a:pPr>
            <a:endParaRPr lang="en-GB" dirty="0"/>
          </a:p>
          <a:p>
            <a:pPr marL="0" indent="0">
              <a:buNone/>
            </a:pPr>
            <a:endParaRPr lang="en-GB" dirty="0"/>
          </a:p>
          <a:p>
            <a:pPr marL="0" indent="0">
              <a:buNone/>
            </a:pPr>
            <a:r>
              <a:rPr lang="en-GB" sz="2000" dirty="0"/>
              <a:t>John Allen </a:t>
            </a:r>
            <a:r>
              <a:rPr lang="en-GB" sz="2000" dirty="0" err="1"/>
              <a:t>Paulos</a:t>
            </a:r>
            <a:endParaRPr lang="en-GB" sz="2000" dirty="0"/>
          </a:p>
          <a:p>
            <a:pPr marL="0" indent="0">
              <a:buNone/>
            </a:pPr>
            <a:r>
              <a:rPr lang="en-GB" sz="2000" dirty="0"/>
              <a:t> Professor of Maths in Philadelphia</a:t>
            </a:r>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63524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2060"/>
                </a:solidFill>
              </a:rPr>
              <a:t>Question or Answer?</a:t>
            </a:r>
          </a:p>
        </p:txBody>
      </p:sp>
      <p:sp>
        <p:nvSpPr>
          <p:cNvPr id="3" name="Content Placeholder 2"/>
          <p:cNvSpPr>
            <a:spLocks noGrp="1"/>
          </p:cNvSpPr>
          <p:nvPr>
            <p:ph idx="1"/>
          </p:nvPr>
        </p:nvSpPr>
        <p:spPr/>
        <p:txBody>
          <a:bodyPr/>
          <a:lstStyle/>
          <a:p>
            <a:pPr marL="0" indent="0" algn="ctr">
              <a:buNone/>
            </a:pPr>
            <a:r>
              <a:rPr lang="en-GB" dirty="0">
                <a:solidFill>
                  <a:srgbClr val="002060"/>
                </a:solidFill>
              </a:rPr>
              <a:t>Is maths about getting the right answer or asking the right question?</a:t>
            </a:r>
          </a:p>
        </p:txBody>
      </p:sp>
      <p:pic>
        <p:nvPicPr>
          <p:cNvPr id="6146" name="Picture 2" descr="C:\Users\Judy\AppData\Local\Microsoft\Windows\Temporary Internet Files\Content.IE5\YOLHMTX0\MP9003900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924944"/>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527731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TotalTime>
  <Words>1390</Words>
  <Application>Microsoft Office PowerPoint</Application>
  <PresentationFormat>On-screen Show (4:3)</PresentationFormat>
  <Paragraphs>390</Paragraphs>
  <Slides>58</Slides>
  <Notes>12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SPELD  October 2016 Session 4</vt:lpstr>
      <vt:lpstr>Curiosity</vt:lpstr>
      <vt:lpstr>Maths</vt:lpstr>
      <vt:lpstr>Vedic Maths</vt:lpstr>
      <vt:lpstr>Dividing by 9</vt:lpstr>
      <vt:lpstr>Try it yourself!</vt:lpstr>
      <vt:lpstr>The Having of Wonderful Ideas</vt:lpstr>
      <vt:lpstr>PowerPoint Presentation</vt:lpstr>
      <vt:lpstr>Question or Answer?</vt:lpstr>
      <vt:lpstr>PowerPoint Presentation</vt:lpstr>
      <vt:lpstr>What If…?</vt:lpstr>
      <vt:lpstr>Curiosity</vt:lpstr>
      <vt:lpstr>Coloured Squares</vt:lpstr>
      <vt:lpstr>PowerPoint Presentation</vt:lpstr>
      <vt:lpstr>Sagrada Familia</vt:lpstr>
      <vt:lpstr>Sagrada Familia Each Column, Row and Diagonal adds to 33</vt:lpstr>
      <vt:lpstr>Also !</vt:lpstr>
      <vt:lpstr>Why 33?</vt:lpstr>
      <vt:lpstr>PowerPoint Presentation</vt:lpstr>
      <vt:lpstr>What’s so special about 2016?</vt:lpstr>
      <vt:lpstr>The Golden Ratio</vt:lpstr>
      <vt:lpstr>PowerPoint Presentation</vt:lpstr>
      <vt:lpstr>PowerPoint Presentation</vt:lpstr>
      <vt:lpstr>The Perfect face?</vt:lpstr>
      <vt:lpstr>Everlasting Chocolate</vt:lpstr>
      <vt:lpstr>Mobius Strip</vt:lpstr>
      <vt:lpstr>Curious Number</vt:lpstr>
      <vt:lpstr>PowerPoint Presentation</vt:lpstr>
      <vt:lpstr>A solution for 0-9?</vt:lpstr>
      <vt:lpstr>Multiplying by 11</vt:lpstr>
      <vt:lpstr>How does it work?</vt:lpstr>
      <vt:lpstr>Teaching Tricks</vt:lpstr>
      <vt:lpstr>Collaboration</vt:lpstr>
      <vt:lpstr>Collaboration</vt:lpstr>
      <vt:lpstr>Four Fours</vt:lpstr>
      <vt:lpstr>Beans and Bowls </vt:lpstr>
      <vt:lpstr>Partitions</vt:lpstr>
      <vt:lpstr>Nomography</vt:lpstr>
      <vt:lpstr>Magic V</vt:lpstr>
      <vt:lpstr>Magic V</vt:lpstr>
      <vt:lpstr>Creativity</vt:lpstr>
      <vt:lpstr>Escher Tesselations</vt:lpstr>
      <vt:lpstr>Tesselations</vt:lpstr>
      <vt:lpstr>Tesselations</vt:lpstr>
      <vt:lpstr>Odd one out</vt:lpstr>
      <vt:lpstr>Chocolate /Chilli roulette</vt:lpstr>
      <vt:lpstr>Chocolate / Chilli Roulette</vt:lpstr>
      <vt:lpstr>Ramanujan</vt:lpstr>
      <vt:lpstr>Taxi Cab Numbers</vt:lpstr>
      <vt:lpstr>Taxi Cab Number </vt:lpstr>
      <vt:lpstr>Futurama Taxi Cab Number</vt:lpstr>
      <vt:lpstr>Resources</vt:lpstr>
      <vt:lpstr>PowerPoint Presentation</vt:lpstr>
      <vt:lpstr>PowerPoint Presentation</vt:lpstr>
      <vt:lpstr>PowerPoint Presentation</vt:lpstr>
      <vt:lpstr>PowerPoint Presentation</vt:lpstr>
      <vt:lpstr>Any Questions?</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BDA Conference</dc:title>
  <dc:creator>Judy</dc:creator>
  <cp:lastModifiedBy>Julie Colquhoun</cp:lastModifiedBy>
  <cp:revision>59</cp:revision>
  <dcterms:created xsi:type="dcterms:W3CDTF">2014-03-04T10:33:43Z</dcterms:created>
  <dcterms:modified xsi:type="dcterms:W3CDTF">2016-10-17T21:52:16Z</dcterms:modified>
</cp:coreProperties>
</file>