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328" r:id="rId3"/>
    <p:sldId id="329" r:id="rId4"/>
    <p:sldId id="330" r:id="rId5"/>
    <p:sldId id="474" r:id="rId6"/>
    <p:sldId id="331" r:id="rId7"/>
    <p:sldId id="333" r:id="rId8"/>
    <p:sldId id="475" r:id="rId9"/>
    <p:sldId id="476" r:id="rId10"/>
    <p:sldId id="335" r:id="rId11"/>
    <p:sldId id="337" r:id="rId12"/>
    <p:sldId id="338" r:id="rId13"/>
    <p:sldId id="339" r:id="rId14"/>
    <p:sldId id="340" r:id="rId15"/>
    <p:sldId id="341" r:id="rId16"/>
    <p:sldId id="462" r:id="rId17"/>
    <p:sldId id="473" r:id="rId18"/>
    <p:sldId id="477" r:id="rId19"/>
    <p:sldId id="463" r:id="rId20"/>
    <p:sldId id="472" r:id="rId21"/>
    <p:sldId id="464" r:id="rId22"/>
    <p:sldId id="465" r:id="rId23"/>
    <p:sldId id="466" r:id="rId24"/>
    <p:sldId id="467" r:id="rId25"/>
    <p:sldId id="468" r:id="rId26"/>
    <p:sldId id="478" r:id="rId27"/>
    <p:sldId id="351" r:id="rId28"/>
    <p:sldId id="352" r:id="rId29"/>
    <p:sldId id="413" r:id="rId30"/>
    <p:sldId id="479" r:id="rId31"/>
    <p:sldId id="480" r:id="rId32"/>
    <p:sldId id="481" r:id="rId33"/>
    <p:sldId id="353" r:id="rId34"/>
    <p:sldId id="410" r:id="rId35"/>
    <p:sldId id="411" r:id="rId36"/>
    <p:sldId id="453" r:id="rId37"/>
    <p:sldId id="454" r:id="rId38"/>
    <p:sldId id="455" r:id="rId39"/>
    <p:sldId id="456" r:id="rId40"/>
    <p:sldId id="457" r:id="rId41"/>
    <p:sldId id="458" r:id="rId42"/>
    <p:sldId id="459" r:id="rId43"/>
    <p:sldId id="460" r:id="rId44"/>
    <p:sldId id="461" r:id="rId45"/>
    <p:sldId id="414" r:id="rId46"/>
    <p:sldId id="416" r:id="rId47"/>
    <p:sldId id="417" r:id="rId48"/>
    <p:sldId id="418" r:id="rId49"/>
    <p:sldId id="419" r:id="rId50"/>
    <p:sldId id="482" r:id="rId51"/>
    <p:sldId id="483" r:id="rId52"/>
    <p:sldId id="484" r:id="rId53"/>
    <p:sldId id="485" r:id="rId54"/>
    <p:sldId id="486" r:id="rId55"/>
    <p:sldId id="487" r:id="rId56"/>
    <p:sldId id="488" r:id="rId57"/>
    <p:sldId id="489" r:id="rId58"/>
    <p:sldId id="490" r:id="rId59"/>
    <p:sldId id="491" r:id="rId60"/>
    <p:sldId id="492" r:id="rId61"/>
    <p:sldId id="493" r:id="rId62"/>
    <p:sldId id="494" r:id="rId63"/>
    <p:sldId id="495" r:id="rId64"/>
    <p:sldId id="496" r:id="rId65"/>
    <p:sldId id="497" r:id="rId66"/>
    <p:sldId id="498" r:id="rId67"/>
    <p:sldId id="499" r:id="rId68"/>
    <p:sldId id="500" r:id="rId69"/>
    <p:sldId id="501" r:id="rId70"/>
    <p:sldId id="502" r:id="rId71"/>
    <p:sldId id="503" r:id="rId72"/>
    <p:sldId id="452" r:id="rId73"/>
    <p:sldId id="451" r:id="rId74"/>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p:scale>
          <a:sx n="121" d="100"/>
          <a:sy n="121" d="100"/>
        </p:scale>
        <p:origin x="-1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B1E7A-1385-41D5-8320-ADA2F2CBA821}" type="doc">
      <dgm:prSet loTypeId="urn:microsoft.com/office/officeart/2005/8/layout/arrow5" loCatId="relationship" qsTypeId="urn:microsoft.com/office/officeart/2005/8/quickstyle/simple1#1" qsCatId="simple" csTypeId="urn:microsoft.com/office/officeart/2005/8/colors/accent1_2#1" csCatId="accent1" phldr="1"/>
      <dgm:spPr/>
      <dgm:t>
        <a:bodyPr/>
        <a:lstStyle/>
        <a:p>
          <a:endParaRPr lang="en-GB"/>
        </a:p>
      </dgm:t>
    </dgm:pt>
    <dgm:pt modelId="{2D620FF0-CCC0-463F-B950-D59BB62A304B}">
      <dgm:prSet phldrT="[Text]"/>
      <dgm:spPr/>
      <dgm:t>
        <a:bodyPr/>
        <a:lstStyle/>
        <a:p>
          <a:r>
            <a:rPr lang="en-GB" b="0" dirty="0">
              <a:solidFill>
                <a:srgbClr val="FFFF00"/>
              </a:solidFill>
            </a:rPr>
            <a:t>IN</a:t>
          </a:r>
        </a:p>
        <a:p>
          <a:r>
            <a:rPr lang="en-GB" b="0" dirty="0">
              <a:solidFill>
                <a:srgbClr val="FFFF00"/>
              </a:solidFill>
            </a:rPr>
            <a:t>Encoding*</a:t>
          </a:r>
        </a:p>
      </dgm:t>
    </dgm:pt>
    <dgm:pt modelId="{D913CC12-B623-46BB-85EC-4DB04028CC1C}" type="parTrans" cxnId="{023C89CA-7423-4892-B988-62C4642CB91F}">
      <dgm:prSet/>
      <dgm:spPr/>
      <dgm:t>
        <a:bodyPr/>
        <a:lstStyle/>
        <a:p>
          <a:endParaRPr lang="en-GB"/>
        </a:p>
      </dgm:t>
    </dgm:pt>
    <dgm:pt modelId="{78CCCAB7-2C0D-46D6-89A9-C09B27004AB5}" type="sibTrans" cxnId="{023C89CA-7423-4892-B988-62C4642CB91F}">
      <dgm:prSet/>
      <dgm:spPr/>
      <dgm:t>
        <a:bodyPr/>
        <a:lstStyle/>
        <a:p>
          <a:endParaRPr lang="en-GB"/>
        </a:p>
      </dgm:t>
    </dgm:pt>
    <dgm:pt modelId="{6109BCF9-DDB0-423F-A7C3-2731A96FEF0F}">
      <dgm:prSet phldrT="[Text]"/>
      <dgm:spPr/>
      <dgm:t>
        <a:bodyPr/>
        <a:lstStyle/>
        <a:p>
          <a:r>
            <a:rPr lang="en-GB" b="0" dirty="0">
              <a:solidFill>
                <a:srgbClr val="FFFF00"/>
              </a:solidFill>
            </a:rPr>
            <a:t>OUT</a:t>
          </a:r>
        </a:p>
        <a:p>
          <a:r>
            <a:rPr lang="en-GB" b="0" dirty="0">
              <a:solidFill>
                <a:srgbClr val="FFFF00"/>
              </a:solidFill>
            </a:rPr>
            <a:t>Retrieval</a:t>
          </a:r>
        </a:p>
      </dgm:t>
    </dgm:pt>
    <dgm:pt modelId="{0DFB81FC-00EE-4A8B-B10C-8107055A6BCF}" type="sibTrans" cxnId="{D4C579FD-69AF-4907-B026-36C81B826C32}">
      <dgm:prSet/>
      <dgm:spPr/>
      <dgm:t>
        <a:bodyPr/>
        <a:lstStyle/>
        <a:p>
          <a:endParaRPr lang="en-GB"/>
        </a:p>
      </dgm:t>
    </dgm:pt>
    <dgm:pt modelId="{FC9C42E0-AF6A-4771-8AC3-46B35ABA41B7}" type="parTrans" cxnId="{D4C579FD-69AF-4907-B026-36C81B826C32}">
      <dgm:prSet/>
      <dgm:spPr/>
      <dgm:t>
        <a:bodyPr/>
        <a:lstStyle/>
        <a:p>
          <a:endParaRPr lang="en-GB"/>
        </a:p>
      </dgm:t>
    </dgm:pt>
    <dgm:pt modelId="{0C4C0222-26CA-46E9-B998-EE1214284B25}" type="pres">
      <dgm:prSet presAssocID="{55BB1E7A-1385-41D5-8320-ADA2F2CBA821}" presName="diagram" presStyleCnt="0">
        <dgm:presLayoutVars>
          <dgm:dir/>
          <dgm:resizeHandles val="exact"/>
        </dgm:presLayoutVars>
      </dgm:prSet>
      <dgm:spPr/>
      <dgm:t>
        <a:bodyPr/>
        <a:lstStyle/>
        <a:p>
          <a:endParaRPr lang="en-NZ"/>
        </a:p>
      </dgm:t>
    </dgm:pt>
    <dgm:pt modelId="{0F30D41D-E191-4653-BF27-C3BE217B198C}" type="pres">
      <dgm:prSet presAssocID="{2D620FF0-CCC0-463F-B950-D59BB62A304B}" presName="arrow" presStyleLbl="node1" presStyleIdx="0" presStyleCnt="2">
        <dgm:presLayoutVars>
          <dgm:bulletEnabled val="1"/>
        </dgm:presLayoutVars>
      </dgm:prSet>
      <dgm:spPr/>
      <dgm:t>
        <a:bodyPr/>
        <a:lstStyle/>
        <a:p>
          <a:endParaRPr lang="en-NZ"/>
        </a:p>
      </dgm:t>
    </dgm:pt>
    <dgm:pt modelId="{BD0261EA-578F-43E5-BA2D-5782AD445DD0}" type="pres">
      <dgm:prSet presAssocID="{6109BCF9-DDB0-423F-A7C3-2731A96FEF0F}" presName="arrow" presStyleLbl="node1" presStyleIdx="1" presStyleCnt="2">
        <dgm:presLayoutVars>
          <dgm:bulletEnabled val="1"/>
        </dgm:presLayoutVars>
      </dgm:prSet>
      <dgm:spPr/>
      <dgm:t>
        <a:bodyPr/>
        <a:lstStyle/>
        <a:p>
          <a:endParaRPr lang="en-NZ"/>
        </a:p>
      </dgm:t>
    </dgm:pt>
  </dgm:ptLst>
  <dgm:cxnLst>
    <dgm:cxn modelId="{E7B4044F-9350-487E-BC39-3A578AEF607E}" type="presOf" srcId="{6109BCF9-DDB0-423F-A7C3-2731A96FEF0F}" destId="{BD0261EA-578F-43E5-BA2D-5782AD445DD0}" srcOrd="0" destOrd="0" presId="urn:microsoft.com/office/officeart/2005/8/layout/arrow5"/>
    <dgm:cxn modelId="{023C89CA-7423-4892-B988-62C4642CB91F}" srcId="{55BB1E7A-1385-41D5-8320-ADA2F2CBA821}" destId="{2D620FF0-CCC0-463F-B950-D59BB62A304B}" srcOrd="0" destOrd="0" parTransId="{D913CC12-B623-46BB-85EC-4DB04028CC1C}" sibTransId="{78CCCAB7-2C0D-46D6-89A9-C09B27004AB5}"/>
    <dgm:cxn modelId="{D4C579FD-69AF-4907-B026-36C81B826C32}" srcId="{55BB1E7A-1385-41D5-8320-ADA2F2CBA821}" destId="{6109BCF9-DDB0-423F-A7C3-2731A96FEF0F}" srcOrd="1" destOrd="0" parTransId="{FC9C42E0-AF6A-4771-8AC3-46B35ABA41B7}" sibTransId="{0DFB81FC-00EE-4A8B-B10C-8107055A6BCF}"/>
    <dgm:cxn modelId="{5F566665-C211-48A6-9D4B-7F991E189018}" type="presOf" srcId="{55BB1E7A-1385-41D5-8320-ADA2F2CBA821}" destId="{0C4C0222-26CA-46E9-B998-EE1214284B25}" srcOrd="0" destOrd="0" presId="urn:microsoft.com/office/officeart/2005/8/layout/arrow5"/>
    <dgm:cxn modelId="{D5046A91-5F86-4C53-B0D6-063AD2977FEB}" type="presOf" srcId="{2D620FF0-CCC0-463F-B950-D59BB62A304B}" destId="{0F30D41D-E191-4653-BF27-C3BE217B198C}" srcOrd="0" destOrd="0" presId="urn:microsoft.com/office/officeart/2005/8/layout/arrow5"/>
    <dgm:cxn modelId="{BC64A481-3127-4B46-AD38-44AFF75FCB0F}" type="presParOf" srcId="{0C4C0222-26CA-46E9-B998-EE1214284B25}" destId="{0F30D41D-E191-4653-BF27-C3BE217B198C}" srcOrd="0" destOrd="0" presId="urn:microsoft.com/office/officeart/2005/8/layout/arrow5"/>
    <dgm:cxn modelId="{548E6C30-E10B-49C7-AFBD-A959AD2AC762}" type="presParOf" srcId="{0C4C0222-26CA-46E9-B998-EE1214284B25}" destId="{BD0261EA-578F-43E5-BA2D-5782AD445DD0}"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301B9A6C-EB6F-4F9F-AF4F-65F35E6A75AF}" type="datetimeFigureOut">
              <a:rPr lang="en-GB" smtClean="0"/>
              <a:t>18/10/2016</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1F47BC0C-876D-486F-8DA1-BBD2534C075D}" type="slidenum">
              <a:rPr lang="en-GB" smtClean="0"/>
              <a:t>‹#›</a:t>
            </a:fld>
            <a:endParaRPr lang="en-GB"/>
          </a:p>
        </p:txBody>
      </p:sp>
    </p:spTree>
    <p:extLst>
      <p:ext uri="{BB962C8B-B14F-4D97-AF65-F5344CB8AC3E}">
        <p14:creationId xmlns:p14="http://schemas.microsoft.com/office/powerpoint/2010/main" val="16078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my own</a:t>
            </a:r>
            <a:r>
              <a:rPr lang="en-GB" baseline="0" dirty="0"/>
              <a:t> experience </a:t>
            </a:r>
          </a:p>
          <a:p>
            <a:r>
              <a:rPr lang="en-GB" baseline="0" dirty="0"/>
              <a:t>Talk about 70 year old wanting to do maths</a:t>
            </a:r>
            <a:endParaRPr lang="en-GB" dirty="0"/>
          </a:p>
        </p:txBody>
      </p:sp>
      <p:sp>
        <p:nvSpPr>
          <p:cNvPr id="4" name="Slide Number Placeholder 3"/>
          <p:cNvSpPr>
            <a:spLocks noGrp="1"/>
          </p:cNvSpPr>
          <p:nvPr>
            <p:ph type="sldNum" sz="quarter" idx="10"/>
          </p:nvPr>
        </p:nvSpPr>
        <p:spPr/>
        <p:txBody>
          <a:bodyPr/>
          <a:lstStyle/>
          <a:p>
            <a:fld id="{7ED3F826-0996-4EE3-94D4-983E38628997}" type="slidenum">
              <a:rPr lang="en-GB" smtClean="0"/>
              <a:t>4</a:t>
            </a:fld>
            <a:endParaRPr lang="en-GB"/>
          </a:p>
        </p:txBody>
      </p:sp>
    </p:spTree>
    <p:extLst>
      <p:ext uri="{BB962C8B-B14F-4D97-AF65-F5344CB8AC3E}">
        <p14:creationId xmlns:p14="http://schemas.microsoft.com/office/powerpoint/2010/main" val="145795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each</a:t>
            </a:r>
            <a:r>
              <a:rPr lang="en-GB" baseline="0" dirty="0"/>
              <a:t> of these mistakes</a:t>
            </a:r>
          </a:p>
          <a:p>
            <a:r>
              <a:rPr lang="en-GB" baseline="0" dirty="0"/>
              <a:t>Talk about using mistakes to help understand the level that C are at and how they are thinking</a:t>
            </a:r>
            <a:endParaRPr lang="en-GB" dirty="0"/>
          </a:p>
        </p:txBody>
      </p:sp>
      <p:sp>
        <p:nvSpPr>
          <p:cNvPr id="4" name="Slide Number Placeholder 3"/>
          <p:cNvSpPr>
            <a:spLocks noGrp="1"/>
          </p:cNvSpPr>
          <p:nvPr>
            <p:ph type="sldNum" sz="quarter" idx="10"/>
          </p:nvPr>
        </p:nvSpPr>
        <p:spPr/>
        <p:txBody>
          <a:bodyPr/>
          <a:lstStyle/>
          <a:p>
            <a:fld id="{7ED3F826-0996-4EE3-94D4-983E38628997}" type="slidenum">
              <a:rPr lang="en-GB" smtClean="0"/>
              <a:t>19</a:t>
            </a:fld>
            <a:endParaRPr lang="en-GB"/>
          </a:p>
        </p:txBody>
      </p:sp>
    </p:spTree>
    <p:extLst>
      <p:ext uri="{BB962C8B-B14F-4D97-AF65-F5344CB8AC3E}">
        <p14:creationId xmlns:p14="http://schemas.microsoft.com/office/powerpoint/2010/main" val="3748466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mistake – no growth</a:t>
            </a:r>
          </a:p>
        </p:txBody>
      </p:sp>
      <p:sp>
        <p:nvSpPr>
          <p:cNvPr id="4" name="Slide Number Placeholder 3"/>
          <p:cNvSpPr>
            <a:spLocks noGrp="1"/>
          </p:cNvSpPr>
          <p:nvPr>
            <p:ph type="sldNum" sz="quarter" idx="10"/>
          </p:nvPr>
        </p:nvSpPr>
        <p:spPr/>
        <p:txBody>
          <a:bodyPr/>
          <a:lstStyle/>
          <a:p>
            <a:fld id="{7ED3F826-0996-4EE3-94D4-983E38628997}" type="slidenum">
              <a:rPr lang="en-GB" smtClean="0"/>
              <a:t>21</a:t>
            </a:fld>
            <a:endParaRPr lang="en-GB"/>
          </a:p>
        </p:txBody>
      </p:sp>
    </p:spTree>
    <p:extLst>
      <p:ext uri="{BB962C8B-B14F-4D97-AF65-F5344CB8AC3E}">
        <p14:creationId xmlns:p14="http://schemas.microsoft.com/office/powerpoint/2010/main" val="3196083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dirty="0"/>
              <a:t>If the answer is correct then there is no growth- the child does not even have to know why they got it wrong  and they don’t have to go back and get it right- it is the struggle that counts</a:t>
            </a:r>
          </a:p>
          <a:p>
            <a:endParaRPr lang="en-GB" dirty="0"/>
          </a:p>
          <a:p>
            <a:endParaRPr lang="en-GB" dirty="0"/>
          </a:p>
          <a:p>
            <a:r>
              <a:rPr lang="en-GB" dirty="0"/>
              <a:t>Most children feel really bad if they make a mistake , but they should feel that they are learning and that it will help them</a:t>
            </a:r>
          </a:p>
          <a:p>
            <a:r>
              <a:rPr lang="en-GB" dirty="0"/>
              <a:t>This</a:t>
            </a:r>
            <a:r>
              <a:rPr lang="en-GB" baseline="0" dirty="0"/>
              <a:t> knowledge could go a long way to helping overcome maths anxiety</a:t>
            </a:r>
            <a:endParaRPr lang="en-GB" dirty="0"/>
          </a:p>
        </p:txBody>
      </p:sp>
      <p:sp>
        <p:nvSpPr>
          <p:cNvPr id="4" name="Slide Number Placeholder 3"/>
          <p:cNvSpPr>
            <a:spLocks noGrp="1"/>
          </p:cNvSpPr>
          <p:nvPr>
            <p:ph type="sldNum" sz="quarter" idx="10"/>
          </p:nvPr>
        </p:nvSpPr>
        <p:spPr/>
        <p:txBody>
          <a:bodyPr/>
          <a:lstStyle/>
          <a:p>
            <a:fld id="{CE25A22A-C66A-4E33-8CDC-2F279D9C9D14}" type="slidenum">
              <a:rPr lang="en-GB" smtClean="0"/>
              <a:t>22</a:t>
            </a:fld>
            <a:endParaRPr lang="en-GB"/>
          </a:p>
        </p:txBody>
      </p:sp>
    </p:spTree>
    <p:extLst>
      <p:ext uri="{BB962C8B-B14F-4D97-AF65-F5344CB8AC3E}">
        <p14:creationId xmlns:p14="http://schemas.microsoft.com/office/powerpoint/2010/main" val="1354748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a:t>
            </a:r>
            <a:r>
              <a:rPr lang="en-GB" baseline="0" dirty="0"/>
              <a:t> to need to think that they are there to enjoy, learn and grow</a:t>
            </a:r>
          </a:p>
          <a:p>
            <a:r>
              <a:rPr lang="en-GB" baseline="0" dirty="0"/>
              <a:t>For children with maths anxiety</a:t>
            </a:r>
          </a:p>
          <a:p>
            <a:r>
              <a:rPr lang="en-GB" baseline="0" dirty="0"/>
              <a:t>Screw up some paper into a ball and throw it at the board to represent how they feel when they cant do maths- then retrieve their paper and unscrew it- flatten it out and look at all the creases- these are the new </a:t>
            </a:r>
            <a:r>
              <a:rPr lang="en-GB" baseline="0" dirty="0" err="1"/>
              <a:t>synpases</a:t>
            </a:r>
            <a:r>
              <a:rPr lang="en-GB" baseline="0" dirty="0"/>
              <a:t> that have grown in the brain when the mistake was made or when you were struggling</a:t>
            </a:r>
          </a:p>
          <a:p>
            <a:r>
              <a:rPr lang="en-GB" dirty="0"/>
              <a:t>We want children to feel comfortable making mistakes</a:t>
            </a:r>
          </a:p>
          <a:p>
            <a:r>
              <a:rPr lang="en-GB" dirty="0"/>
              <a:t>Mistakes are when children learn the most</a:t>
            </a:r>
          </a:p>
          <a:p>
            <a:r>
              <a:rPr lang="en-GB" dirty="0"/>
              <a:t>Students need challenging complex work</a:t>
            </a:r>
          </a:p>
          <a:p>
            <a:r>
              <a:rPr lang="en-GB" dirty="0"/>
              <a:t>Environment where mistakes and persistence are valued</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CE25A22A-C66A-4E33-8CDC-2F279D9C9D14}" type="slidenum">
              <a:rPr lang="en-GB" smtClean="0"/>
              <a:t>23</a:t>
            </a:fld>
            <a:endParaRPr lang="en-GB"/>
          </a:p>
        </p:txBody>
      </p:sp>
    </p:spTree>
    <p:extLst>
      <p:ext uri="{BB962C8B-B14F-4D97-AF65-F5344CB8AC3E}">
        <p14:creationId xmlns:p14="http://schemas.microsoft.com/office/powerpoint/2010/main" val="99108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 mile wide and inch deep curriculum- it should be narrower and much deeper</a:t>
            </a:r>
          </a:p>
          <a:p>
            <a:endParaRPr lang="en-GB" dirty="0"/>
          </a:p>
          <a:p>
            <a:pPr defTabSz="966155">
              <a:defRPr/>
            </a:pPr>
            <a:r>
              <a:rPr lang="en-GB" dirty="0"/>
              <a:t>( reference the ks2 mental maths)</a:t>
            </a:r>
          </a:p>
          <a:p>
            <a:pPr defTabSz="966155">
              <a:defRPr/>
            </a:pPr>
            <a:endParaRPr lang="en-GB" dirty="0"/>
          </a:p>
          <a:p>
            <a:pPr defTabSz="966155">
              <a:defRPr/>
            </a:pPr>
            <a:r>
              <a:rPr lang="en-GB" dirty="0"/>
              <a:t>Professors of maths often don’t know their times tables-</a:t>
            </a:r>
            <a:r>
              <a:rPr lang="en-GB" baseline="0" dirty="0"/>
              <a:t> Jo </a:t>
            </a:r>
            <a:r>
              <a:rPr lang="en-GB" baseline="0" dirty="0" err="1"/>
              <a:t>Bolaer</a:t>
            </a:r>
            <a:r>
              <a:rPr lang="en-GB" baseline="0" dirty="0"/>
              <a:t> doesn’t</a:t>
            </a:r>
            <a:endParaRPr lang="en-GB" dirty="0"/>
          </a:p>
          <a:p>
            <a:endParaRPr lang="en-GB" dirty="0"/>
          </a:p>
        </p:txBody>
      </p:sp>
      <p:sp>
        <p:nvSpPr>
          <p:cNvPr id="4" name="Slide Number Placeholder 3"/>
          <p:cNvSpPr>
            <a:spLocks noGrp="1"/>
          </p:cNvSpPr>
          <p:nvPr>
            <p:ph type="sldNum" sz="quarter" idx="10"/>
          </p:nvPr>
        </p:nvSpPr>
        <p:spPr/>
        <p:txBody>
          <a:bodyPr/>
          <a:lstStyle/>
          <a:p>
            <a:fld id="{CE25A22A-C66A-4E33-8CDC-2F279D9C9D14}" type="slidenum">
              <a:rPr lang="en-GB" smtClean="0"/>
              <a:t>25</a:t>
            </a:fld>
            <a:endParaRPr lang="en-GB"/>
          </a:p>
        </p:txBody>
      </p:sp>
    </p:spTree>
    <p:extLst>
      <p:ext uri="{BB962C8B-B14F-4D97-AF65-F5344CB8AC3E}">
        <p14:creationId xmlns:p14="http://schemas.microsoft.com/office/powerpoint/2010/main" val="170914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 </a:t>
            </a:r>
            <a:r>
              <a:rPr lang="en-GB" dirty="0" err="1"/>
              <a:t>Dweck</a:t>
            </a:r>
            <a:r>
              <a:rPr lang="en-GB" dirty="0"/>
              <a:t> has trained</a:t>
            </a:r>
            <a:r>
              <a:rPr lang="en-GB" baseline="0" dirty="0"/>
              <a:t> premier league footballers</a:t>
            </a:r>
          </a:p>
          <a:p>
            <a:r>
              <a:rPr lang="en-GB" dirty="0"/>
              <a:t>If your mum says ‘I wasn’t any good at maths then the child’s marks will go down’</a:t>
            </a:r>
          </a:p>
          <a:p>
            <a:r>
              <a:rPr lang="en-GB" dirty="0"/>
              <a:t>Fixed </a:t>
            </a:r>
            <a:r>
              <a:rPr lang="en-GB" dirty="0" err="1"/>
              <a:t>mindset</a:t>
            </a:r>
            <a:r>
              <a:rPr lang="en-GB" dirty="0"/>
              <a:t> comes from fixed praise</a:t>
            </a:r>
          </a:p>
          <a:p>
            <a:r>
              <a:rPr lang="en-GB" dirty="0"/>
              <a:t>If a parent says you are clever, then the child will hear that , but this can backfire later if they struggle with something because they think that this means they are not clever</a:t>
            </a:r>
          </a:p>
          <a:p>
            <a:r>
              <a:rPr lang="en-GB" dirty="0"/>
              <a:t>Better to say you have tried really hard. You have done really well</a:t>
            </a:r>
          </a:p>
          <a:p>
            <a:r>
              <a:rPr lang="en-GB" dirty="0"/>
              <a:t>Experiment-</a:t>
            </a:r>
            <a:r>
              <a:rPr lang="en-GB" baseline="0" dirty="0"/>
              <a:t> half of a class were given one extra sentence in their feedback from teachers and the other half did not have  that sentence.</a:t>
            </a:r>
          </a:p>
          <a:p>
            <a:r>
              <a:rPr lang="en-GB" baseline="0" dirty="0"/>
              <a:t>The </a:t>
            </a:r>
            <a:r>
              <a:rPr lang="en-GB" baseline="0" dirty="0" err="1"/>
              <a:t>chidlren</a:t>
            </a:r>
            <a:r>
              <a:rPr lang="en-GB" baseline="0" dirty="0"/>
              <a:t> with the extra sentence  did better when tested one year later</a:t>
            </a:r>
          </a:p>
          <a:p>
            <a:r>
              <a:rPr lang="en-GB" baseline="0" dirty="0"/>
              <a:t>The sentence was I am giving you this feedback because I believe in you</a:t>
            </a:r>
          </a:p>
          <a:p>
            <a:endParaRPr lang="en-GB" dirty="0"/>
          </a:p>
        </p:txBody>
      </p:sp>
      <p:sp>
        <p:nvSpPr>
          <p:cNvPr id="4" name="Slide Number Placeholder 3"/>
          <p:cNvSpPr>
            <a:spLocks noGrp="1"/>
          </p:cNvSpPr>
          <p:nvPr>
            <p:ph type="sldNum" sz="quarter" idx="10"/>
          </p:nvPr>
        </p:nvSpPr>
        <p:spPr/>
        <p:txBody>
          <a:bodyPr/>
          <a:lstStyle/>
          <a:p>
            <a:fld id="{CE25A22A-C66A-4E33-8CDC-2F279D9C9D14}" type="slidenum">
              <a:rPr lang="en-GB" smtClean="0"/>
              <a:t>28</a:t>
            </a:fld>
            <a:endParaRPr lang="en-GB"/>
          </a:p>
        </p:txBody>
      </p:sp>
    </p:spTree>
    <p:extLst>
      <p:ext uri="{BB962C8B-B14F-4D97-AF65-F5344CB8AC3E}">
        <p14:creationId xmlns:p14="http://schemas.microsoft.com/office/powerpoint/2010/main" val="347208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Synapses are like footprints in the sand- the brain follows the footprints and makes them deeper the more they are followed- if not rehearsed it will wash away</a:t>
            </a:r>
          </a:p>
          <a:p>
            <a:r>
              <a:rPr lang="en-GB" dirty="0"/>
              <a:t>The plasticity of the human brain means that the connections grow into adulthood- and all the way through adulthood</a:t>
            </a:r>
          </a:p>
          <a:p>
            <a:r>
              <a:rPr lang="en-GB" dirty="0"/>
              <a:t>London cabs- 25,000 streets and landmarks- enlarged hippocampus- shrinks back once retired</a:t>
            </a:r>
          </a:p>
          <a:p>
            <a:r>
              <a:rPr lang="en-GB" dirty="0"/>
              <a:t>6 year old girl</a:t>
            </a:r>
          </a:p>
          <a:p>
            <a:r>
              <a:rPr lang="en-GB" sz="1300" dirty="0"/>
              <a:t>So a second example of brain growth was a</a:t>
            </a:r>
          </a:p>
          <a:p>
            <a:r>
              <a:rPr lang="en-GB" sz="1300" dirty="0"/>
              <a:t>nine year old girl who had half of her brain move, removed.</a:t>
            </a:r>
          </a:p>
          <a:p>
            <a:r>
              <a:rPr lang="en-GB" sz="1300" dirty="0"/>
              <a:t>She was having fits and they literally took out one hemisphere.</a:t>
            </a:r>
          </a:p>
          <a:p>
            <a:r>
              <a:rPr lang="en-GB" sz="1300" dirty="0"/>
              <a:t>And at first her left side, her whole left side was paralyzed, but she amazed</a:t>
            </a:r>
          </a:p>
          <a:p>
            <a:r>
              <a:rPr lang="en-GB" sz="1300" dirty="0"/>
              <a:t>doctors. As within weeks she'd grown connections</a:t>
            </a:r>
          </a:p>
          <a:p>
            <a:r>
              <a:rPr lang="en-GB" sz="1300" dirty="0"/>
              <a:t>back and eventually in a very short time developed all of her functions back.</a:t>
            </a:r>
          </a:p>
          <a:p>
            <a:r>
              <a:rPr lang="en-GB" sz="1300" dirty="0"/>
              <a:t>And that was because of the incredible and fast growth of her brain.</a:t>
            </a:r>
          </a:p>
          <a:p>
            <a:endParaRPr lang="en-GB" dirty="0"/>
          </a:p>
          <a:p>
            <a:r>
              <a:rPr lang="en-GB" dirty="0"/>
              <a:t>Epilepsy</a:t>
            </a:r>
          </a:p>
          <a:p>
            <a:r>
              <a:rPr lang="en-GB" dirty="0"/>
              <a:t>Half brain removed</a:t>
            </a:r>
          </a:p>
          <a:p>
            <a:r>
              <a:rPr lang="en-GB" dirty="0"/>
              <a:t>Within months she had recovered functions from the missing side of her brain. It grew back!</a:t>
            </a:r>
          </a:p>
          <a:p>
            <a:endParaRPr lang="en-GB" dirty="0"/>
          </a:p>
          <a:p>
            <a:r>
              <a:rPr lang="en-GB" dirty="0"/>
              <a:t>3 week training programme</a:t>
            </a:r>
          </a:p>
          <a:p>
            <a:r>
              <a:rPr lang="en-GB" dirty="0"/>
              <a:t>Changed the structure of participant’s brain-10 </a:t>
            </a:r>
            <a:r>
              <a:rPr lang="en-GB" dirty="0" err="1"/>
              <a:t>mins</a:t>
            </a:r>
            <a:r>
              <a:rPr lang="en-GB" dirty="0"/>
              <a:t> a day for three weeks</a:t>
            </a:r>
          </a:p>
          <a:p>
            <a:endParaRPr lang="en-GB" dirty="0"/>
          </a:p>
        </p:txBody>
      </p:sp>
      <p:sp>
        <p:nvSpPr>
          <p:cNvPr id="4" name="Slide Number Placeholder 3"/>
          <p:cNvSpPr>
            <a:spLocks noGrp="1"/>
          </p:cNvSpPr>
          <p:nvPr>
            <p:ph type="sldNum" sz="quarter" idx="10"/>
          </p:nvPr>
        </p:nvSpPr>
        <p:spPr/>
        <p:txBody>
          <a:bodyPr/>
          <a:lstStyle/>
          <a:p>
            <a:fld id="{7ED3F826-0996-4EE3-94D4-983E38628997}" type="slidenum">
              <a:rPr lang="en-GB" smtClean="0"/>
              <a:t>31</a:t>
            </a:fld>
            <a:endParaRPr lang="en-GB"/>
          </a:p>
        </p:txBody>
      </p:sp>
    </p:spTree>
    <p:extLst>
      <p:ext uri="{BB962C8B-B14F-4D97-AF65-F5344CB8AC3E}">
        <p14:creationId xmlns:p14="http://schemas.microsoft.com/office/powerpoint/2010/main" val="1006781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Lowest achieving</a:t>
            </a:r>
            <a:r>
              <a:rPr lang="en-GB" baseline="0" dirty="0"/>
              <a:t> are actually doing the hardest maths</a:t>
            </a:r>
            <a:endParaRPr lang="en-GB" dirty="0"/>
          </a:p>
        </p:txBody>
      </p:sp>
      <p:sp>
        <p:nvSpPr>
          <p:cNvPr id="4" name="Slide Number Placeholder 3"/>
          <p:cNvSpPr>
            <a:spLocks noGrp="1"/>
          </p:cNvSpPr>
          <p:nvPr>
            <p:ph type="sldNum" sz="quarter" idx="10"/>
          </p:nvPr>
        </p:nvSpPr>
        <p:spPr/>
        <p:txBody>
          <a:bodyPr/>
          <a:lstStyle/>
          <a:p>
            <a:fld id="{7ED3F826-0996-4EE3-94D4-983E38628997}" type="slidenum">
              <a:rPr lang="en-GB" smtClean="0"/>
              <a:t>33</a:t>
            </a:fld>
            <a:endParaRPr lang="en-GB"/>
          </a:p>
        </p:txBody>
      </p:sp>
    </p:spTree>
    <p:extLst>
      <p:ext uri="{BB962C8B-B14F-4D97-AF65-F5344CB8AC3E}">
        <p14:creationId xmlns:p14="http://schemas.microsoft.com/office/powerpoint/2010/main" val="4012881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34</a:t>
            </a:fld>
            <a:endParaRPr lang="en-GB"/>
          </a:p>
        </p:txBody>
      </p:sp>
    </p:spTree>
    <p:extLst>
      <p:ext uri="{BB962C8B-B14F-4D97-AF65-F5344CB8AC3E}">
        <p14:creationId xmlns:p14="http://schemas.microsoft.com/office/powerpoint/2010/main" val="3345774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85001" indent="-301923">
              <a:defRPr sz="2500">
                <a:solidFill>
                  <a:schemeClr val="tx1"/>
                </a:solidFill>
                <a:latin typeface="Arial" pitchFamily="34" charset="0"/>
                <a:ea typeface="ＭＳ Ｐゴシック" pitchFamily="34" charset="-128"/>
              </a:defRPr>
            </a:lvl2pPr>
            <a:lvl3pPr marL="1207694" indent="-241539">
              <a:defRPr sz="2500">
                <a:solidFill>
                  <a:schemeClr val="tx1"/>
                </a:solidFill>
                <a:latin typeface="Arial" pitchFamily="34" charset="0"/>
                <a:ea typeface="ＭＳ Ｐゴシック" pitchFamily="34" charset="-128"/>
              </a:defRPr>
            </a:lvl3pPr>
            <a:lvl4pPr marL="1690771" indent="-241539">
              <a:defRPr sz="2500">
                <a:solidFill>
                  <a:schemeClr val="tx1"/>
                </a:solidFill>
                <a:latin typeface="Arial" pitchFamily="34" charset="0"/>
                <a:ea typeface="ＭＳ Ｐゴシック" pitchFamily="34" charset="-128"/>
              </a:defRPr>
            </a:lvl4pPr>
            <a:lvl5pPr marL="2173849" indent="-241539">
              <a:defRPr sz="2500">
                <a:solidFill>
                  <a:schemeClr val="tx1"/>
                </a:solidFill>
                <a:latin typeface="Arial" pitchFamily="34" charset="0"/>
                <a:ea typeface="ＭＳ Ｐゴシック" pitchFamily="34" charset="-128"/>
              </a:defRPr>
            </a:lvl5pPr>
            <a:lvl6pPr marL="2656926" indent="-241539"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0004" indent="-241539"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3081" indent="-241539"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6159" indent="-241539"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94BDF1F5-D09E-4632-B0B3-9661D5D743E5}" type="slidenum">
              <a:rPr lang="en-US" altLang="en-US" sz="1300"/>
              <a:pPr/>
              <a:t>38</a:t>
            </a:fld>
            <a:endParaRPr lang="en-US" altLang="en-US" sz="1300"/>
          </a:p>
        </p:txBody>
      </p:sp>
    </p:spTree>
    <p:extLst>
      <p:ext uri="{BB962C8B-B14F-4D97-AF65-F5344CB8AC3E}">
        <p14:creationId xmlns:p14="http://schemas.microsoft.com/office/powerpoint/2010/main" val="136519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Brain not wired</a:t>
            </a:r>
            <a:r>
              <a:rPr lang="en-GB" baseline="0" dirty="0"/>
              <a:t> for abstract maths</a:t>
            </a:r>
          </a:p>
          <a:p>
            <a:endParaRPr lang="en-GB" dirty="0"/>
          </a:p>
        </p:txBody>
      </p:sp>
      <p:sp>
        <p:nvSpPr>
          <p:cNvPr id="4" name="Slide Number Placeholder 3"/>
          <p:cNvSpPr>
            <a:spLocks noGrp="1"/>
          </p:cNvSpPr>
          <p:nvPr>
            <p:ph type="sldNum" sz="quarter" idx="10"/>
          </p:nvPr>
        </p:nvSpPr>
        <p:spPr/>
        <p:txBody>
          <a:bodyPr/>
          <a:lstStyle/>
          <a:p>
            <a:fld id="{7ED3F826-0996-4EE3-94D4-983E38628997}" type="slidenum">
              <a:rPr lang="en-GB" smtClean="0"/>
              <a:t>6</a:t>
            </a:fld>
            <a:endParaRPr lang="en-GB"/>
          </a:p>
        </p:txBody>
      </p:sp>
    </p:spTree>
    <p:extLst>
      <p:ext uri="{BB962C8B-B14F-4D97-AF65-F5344CB8AC3E}">
        <p14:creationId xmlns:p14="http://schemas.microsoft.com/office/powerpoint/2010/main" val="602904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29253" lvl="1" indent="-543462">
              <a:defRPr/>
            </a:pPr>
            <a:r>
              <a:rPr lang="en-US" sz="2300" dirty="0"/>
              <a:t>Connects numerals with situations from life experiences.</a:t>
            </a:r>
          </a:p>
          <a:p>
            <a:pPr marL="929253" lvl="1" indent="-543462">
              <a:defRPr/>
            </a:pPr>
            <a:r>
              <a:rPr lang="en-US" sz="2300" dirty="0"/>
              <a:t>Knows that numbers have multiple interpretations.</a:t>
            </a:r>
          </a:p>
          <a:p>
            <a:pPr marL="929253" lvl="1" indent="-543462">
              <a:defRPr/>
            </a:pPr>
            <a:r>
              <a:rPr lang="en-US" sz="2300" dirty="0"/>
              <a:t>Understands that number size is relative.</a:t>
            </a:r>
          </a:p>
          <a:p>
            <a:pPr marL="929253" lvl="1" indent="-543462">
              <a:defRPr/>
            </a:pPr>
            <a:r>
              <a:rPr lang="en-US" sz="2300" dirty="0"/>
              <a:t>Connects addition, subtractions, multiplication, and division with actions arising in real-word situations.</a:t>
            </a:r>
          </a:p>
          <a:p>
            <a:pPr marL="929253" lvl="1" indent="-543462">
              <a:defRPr/>
            </a:pPr>
            <a:r>
              <a:rPr lang="en-US" sz="2300" dirty="0"/>
              <a:t>Understands the effects of operating on numbers.</a:t>
            </a:r>
          </a:p>
          <a:p>
            <a:pPr marL="929253" lvl="1" indent="-543462">
              <a:defRPr/>
            </a:pPr>
            <a:r>
              <a:rPr lang="en-US" sz="2300" dirty="0"/>
              <a:t>Creates appropriate representations for operations.</a:t>
            </a:r>
          </a:p>
          <a:p>
            <a:pPr marL="929253" lvl="1" indent="-543462">
              <a:defRPr/>
            </a:pPr>
            <a:endParaRPr lang="en-US" sz="2300" dirty="0"/>
          </a:p>
          <a:p>
            <a:pPr marL="929253" lvl="1" indent="-543462">
              <a:defRPr/>
            </a:pPr>
            <a:r>
              <a:rPr lang="en-US" sz="2300" dirty="0"/>
              <a:t>Decompose or breaks apart numbers in different ways.</a:t>
            </a:r>
          </a:p>
          <a:p>
            <a:pPr marL="929253" lvl="1" indent="-543462">
              <a:defRPr/>
            </a:pPr>
            <a:r>
              <a:rPr lang="en-US" sz="2300" dirty="0"/>
              <a:t>Knows how numbers are related to other numbers. </a:t>
            </a:r>
          </a:p>
          <a:p>
            <a:pPr marL="929253" lvl="1" indent="-543462">
              <a:defRPr/>
            </a:pPr>
            <a:r>
              <a:rPr lang="en-US" sz="2300" dirty="0"/>
              <a:t>Understands how the operations are connected to each other. </a:t>
            </a:r>
          </a:p>
          <a:p>
            <a:pPr marL="1180856" lvl="2" indent="-543462">
              <a:defRPr/>
            </a:pPr>
            <a:r>
              <a:rPr lang="en-US" sz="2100" dirty="0"/>
              <a:t>Multiplication/Division-Inverse</a:t>
            </a:r>
          </a:p>
          <a:p>
            <a:pPr marL="1180856" lvl="2" indent="-543462">
              <a:defRPr/>
            </a:pPr>
            <a:r>
              <a:rPr lang="en-US" sz="2100" dirty="0"/>
              <a:t>Addition/Subtraction-Inverse</a:t>
            </a:r>
          </a:p>
          <a:p>
            <a:pPr marL="1180856" lvl="2" indent="-543462">
              <a:defRPr/>
            </a:pPr>
            <a:r>
              <a:rPr lang="en-US" sz="2100" dirty="0"/>
              <a:t>Multiplication-Repeated Addition</a:t>
            </a:r>
          </a:p>
          <a:p>
            <a:pPr marL="1180856" lvl="2" indent="-543462">
              <a:defRPr/>
            </a:pPr>
            <a:r>
              <a:rPr lang="en-US" sz="2100" dirty="0"/>
              <a:t>Division-Repeated Subtraction</a:t>
            </a:r>
          </a:p>
          <a:p>
            <a:pPr marL="1180856" lvl="2" indent="-543462">
              <a:defRPr/>
            </a:pPr>
            <a:endParaRPr lang="en-US" sz="2100" dirty="0"/>
          </a:p>
          <a:p>
            <a:pPr marL="929253" lvl="1" indent="-543462">
              <a:defRPr/>
            </a:pPr>
            <a:r>
              <a:rPr lang="en-US" sz="2300" dirty="0"/>
              <a:t>Expects numerical calculations to make sense.</a:t>
            </a:r>
          </a:p>
          <a:p>
            <a:pPr marL="929253" lvl="1" indent="-543462">
              <a:defRPr/>
            </a:pPr>
            <a:r>
              <a:rPr lang="en-US" sz="2300" dirty="0"/>
              <a:t>Seeks to understand relationships among quantities in real-world situation.</a:t>
            </a:r>
          </a:p>
          <a:p>
            <a:pPr marL="929253" lvl="1" indent="-543462">
              <a:defRPr/>
            </a:pPr>
            <a:r>
              <a:rPr lang="en-US" sz="2300" dirty="0"/>
              <a:t>Assesses whether the result of a calculation makes sense in the context of the numbers and real-world quantities involved.</a:t>
            </a:r>
            <a:endParaRPr lang="en-US" sz="2100" dirty="0"/>
          </a:p>
          <a:p>
            <a:pPr marL="1180856" lvl="2" indent="-543462">
              <a:defRPr/>
            </a:pPr>
            <a:endParaRPr lang="en-US" sz="2100" dirty="0"/>
          </a:p>
          <a:p>
            <a:pPr marL="929253" lvl="1" indent="-543462">
              <a:defRPr/>
            </a:pPr>
            <a:endParaRPr lang="en-US" sz="2300" dirty="0"/>
          </a:p>
        </p:txBody>
      </p:sp>
      <p:sp>
        <p:nvSpPr>
          <p:cNvPr id="4" name="Slide Number Placeholder 3"/>
          <p:cNvSpPr>
            <a:spLocks noGrp="1"/>
          </p:cNvSpPr>
          <p:nvPr>
            <p:ph type="sldNum" sz="quarter" idx="10"/>
          </p:nvPr>
        </p:nvSpPr>
        <p:spPr/>
        <p:txBody>
          <a:bodyPr/>
          <a:lstStyle/>
          <a:p>
            <a:fld id="{7ED3F826-0996-4EE3-94D4-983E38628997}" type="slidenum">
              <a:rPr lang="en-GB" smtClean="0"/>
              <a:t>44</a:t>
            </a:fld>
            <a:endParaRPr lang="en-GB"/>
          </a:p>
        </p:txBody>
      </p:sp>
    </p:spTree>
    <p:extLst>
      <p:ext uri="{BB962C8B-B14F-4D97-AF65-F5344CB8AC3E}">
        <p14:creationId xmlns:p14="http://schemas.microsoft.com/office/powerpoint/2010/main" val="1504673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http://www.youtube.com/watch?v=la3_trsAnMs</a:t>
            </a:r>
          </a:p>
        </p:txBody>
      </p:sp>
      <p:sp>
        <p:nvSpPr>
          <p:cNvPr id="4" name="Slide Number Placeholder 3"/>
          <p:cNvSpPr>
            <a:spLocks noGrp="1"/>
          </p:cNvSpPr>
          <p:nvPr>
            <p:ph type="sldNum" sz="quarter" idx="10"/>
          </p:nvPr>
        </p:nvSpPr>
        <p:spPr/>
        <p:txBody>
          <a:bodyPr/>
          <a:lstStyle/>
          <a:p>
            <a:fld id="{7ED3F826-0996-4EE3-94D4-983E38628997}" type="slidenum">
              <a:rPr lang="en-GB" smtClean="0"/>
              <a:t>45</a:t>
            </a:fld>
            <a:endParaRPr lang="en-GB"/>
          </a:p>
        </p:txBody>
      </p:sp>
    </p:spTree>
    <p:extLst>
      <p:ext uri="{BB962C8B-B14F-4D97-AF65-F5344CB8AC3E}">
        <p14:creationId xmlns:p14="http://schemas.microsoft.com/office/powerpoint/2010/main" val="353450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Defend</a:t>
            </a:r>
            <a:r>
              <a:rPr lang="en-GB" baseline="0" dirty="0"/>
              <a:t> their ideas- share</a:t>
            </a:r>
            <a:endParaRPr lang="en-GB" dirty="0"/>
          </a:p>
        </p:txBody>
      </p:sp>
      <p:sp>
        <p:nvSpPr>
          <p:cNvPr id="4" name="Slide Number Placeholder 3"/>
          <p:cNvSpPr>
            <a:spLocks noGrp="1"/>
          </p:cNvSpPr>
          <p:nvPr>
            <p:ph type="sldNum" sz="quarter" idx="10"/>
          </p:nvPr>
        </p:nvSpPr>
        <p:spPr/>
        <p:txBody>
          <a:bodyPr/>
          <a:lstStyle/>
          <a:p>
            <a:fld id="{7ED3F826-0996-4EE3-94D4-983E38628997}" type="slidenum">
              <a:rPr lang="en-GB" smtClean="0"/>
              <a:t>48</a:t>
            </a:fld>
            <a:endParaRPr lang="en-GB"/>
          </a:p>
        </p:txBody>
      </p:sp>
    </p:spTree>
    <p:extLst>
      <p:ext uri="{BB962C8B-B14F-4D97-AF65-F5344CB8AC3E}">
        <p14:creationId xmlns:p14="http://schemas.microsoft.com/office/powerpoint/2010/main" val="3699621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D3F826-0996-4EE3-94D4-983E38628997}" type="slidenum">
              <a:rPr lang="en-GB" smtClean="0"/>
              <a:t>49</a:t>
            </a:fld>
            <a:endParaRPr lang="en-GB"/>
          </a:p>
        </p:txBody>
      </p:sp>
    </p:spTree>
    <p:extLst>
      <p:ext uri="{BB962C8B-B14F-4D97-AF65-F5344CB8AC3E}">
        <p14:creationId xmlns:p14="http://schemas.microsoft.com/office/powerpoint/2010/main" val="3556752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Temporary storage space</a:t>
            </a:r>
          </a:p>
          <a:p>
            <a:pPr eaLnBrk="1" hangingPunct="1">
              <a:spcBef>
                <a:spcPct val="0"/>
              </a:spcBef>
            </a:pPr>
            <a:r>
              <a:rPr lang="en-GB" altLang="en-US"/>
              <a:t>Eg for telephone number you have just looked up</a:t>
            </a:r>
          </a:p>
          <a:p>
            <a:pPr eaLnBrk="1" hangingPunct="1">
              <a:spcBef>
                <a:spcPct val="0"/>
              </a:spcBef>
            </a:pPr>
            <a:r>
              <a:rPr lang="en-GB" altLang="en-US"/>
              <a:t>When no longer needed it is discarded</a:t>
            </a:r>
          </a:p>
          <a:p>
            <a:pPr eaLnBrk="1" hangingPunct="1">
              <a:spcBef>
                <a:spcPct val="0"/>
              </a:spcBef>
            </a:pPr>
            <a:r>
              <a:rPr lang="en-GB" altLang="en-US"/>
              <a:t>Information in short term memory is fragile and is easily lost through distraction or after about 30 seconds</a:t>
            </a:r>
          </a:p>
          <a:p>
            <a:pPr eaLnBrk="1" hangingPunct="1">
              <a:spcBef>
                <a:spcPct val="0"/>
              </a:spcBef>
            </a:pPr>
            <a:r>
              <a:rPr lang="en-GB" altLang="en-US"/>
              <a:t>We can select information from short term memory to store in long term memory</a:t>
            </a:r>
          </a:p>
          <a:p>
            <a:pPr eaLnBrk="1" hangingPunct="1">
              <a:spcBef>
                <a:spcPct val="0"/>
              </a:spcBef>
            </a:pPr>
            <a:endParaRPr lang="en-GB"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85001" indent="-301923" eaLnBrk="0" hangingPunct="0">
              <a:defRPr>
                <a:solidFill>
                  <a:schemeClr val="tx1"/>
                </a:solidFill>
                <a:latin typeface="Arial" charset="0"/>
                <a:cs typeface="Arial" charset="0"/>
              </a:defRPr>
            </a:lvl2pPr>
            <a:lvl3pPr marL="1207694" indent="-241539" eaLnBrk="0" hangingPunct="0">
              <a:defRPr>
                <a:solidFill>
                  <a:schemeClr val="tx1"/>
                </a:solidFill>
                <a:latin typeface="Arial" charset="0"/>
                <a:cs typeface="Arial" charset="0"/>
              </a:defRPr>
            </a:lvl3pPr>
            <a:lvl4pPr marL="1690771" indent="-241539" eaLnBrk="0" hangingPunct="0">
              <a:defRPr>
                <a:solidFill>
                  <a:schemeClr val="tx1"/>
                </a:solidFill>
                <a:latin typeface="Arial" charset="0"/>
                <a:cs typeface="Arial" charset="0"/>
              </a:defRPr>
            </a:lvl4pPr>
            <a:lvl5pPr marL="2173849" indent="-241539" eaLnBrk="0" hangingPunct="0">
              <a:defRPr>
                <a:solidFill>
                  <a:schemeClr val="tx1"/>
                </a:solidFill>
                <a:latin typeface="Arial" charset="0"/>
                <a:cs typeface="Arial" charset="0"/>
              </a:defRPr>
            </a:lvl5pPr>
            <a:lvl6pPr marL="2656926" indent="-241539" eaLnBrk="0" fontAlgn="base" hangingPunct="0">
              <a:spcBef>
                <a:spcPct val="0"/>
              </a:spcBef>
              <a:spcAft>
                <a:spcPct val="0"/>
              </a:spcAft>
              <a:defRPr>
                <a:solidFill>
                  <a:schemeClr val="tx1"/>
                </a:solidFill>
                <a:latin typeface="Arial" charset="0"/>
                <a:cs typeface="Arial" charset="0"/>
              </a:defRPr>
            </a:lvl6pPr>
            <a:lvl7pPr marL="3140004" indent="-241539" eaLnBrk="0" fontAlgn="base" hangingPunct="0">
              <a:spcBef>
                <a:spcPct val="0"/>
              </a:spcBef>
              <a:spcAft>
                <a:spcPct val="0"/>
              </a:spcAft>
              <a:defRPr>
                <a:solidFill>
                  <a:schemeClr val="tx1"/>
                </a:solidFill>
                <a:latin typeface="Arial" charset="0"/>
                <a:cs typeface="Arial" charset="0"/>
              </a:defRPr>
            </a:lvl7pPr>
            <a:lvl8pPr marL="3623081" indent="-241539" eaLnBrk="0" fontAlgn="base" hangingPunct="0">
              <a:spcBef>
                <a:spcPct val="0"/>
              </a:spcBef>
              <a:spcAft>
                <a:spcPct val="0"/>
              </a:spcAft>
              <a:defRPr>
                <a:solidFill>
                  <a:schemeClr val="tx1"/>
                </a:solidFill>
                <a:latin typeface="Arial" charset="0"/>
                <a:cs typeface="Arial" charset="0"/>
              </a:defRPr>
            </a:lvl8pPr>
            <a:lvl9pPr marL="4106159" indent="-241539"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1430DCF6-05D2-4314-AA02-1D8B76D98D06}" type="slidenum">
              <a:rPr lang="en-GB" altLang="en-US" smtClean="0">
                <a:latin typeface="Calibri" pitchFamily="34" charset="0"/>
              </a:rPr>
              <a:pPr eaLnBrk="1" fontAlgn="base" hangingPunct="1">
                <a:spcBef>
                  <a:spcPct val="0"/>
                </a:spcBef>
                <a:spcAft>
                  <a:spcPct val="0"/>
                </a:spcAft>
              </a:pPr>
              <a:t>52</a:t>
            </a:fld>
            <a:endParaRPr lang="en-GB" altLang="en-US">
              <a:latin typeface="Calibri" pitchFamily="34" charset="0"/>
            </a:endParaRPr>
          </a:p>
        </p:txBody>
      </p:sp>
    </p:spTree>
    <p:extLst>
      <p:ext uri="{BB962C8B-B14F-4D97-AF65-F5344CB8AC3E}">
        <p14:creationId xmlns:p14="http://schemas.microsoft.com/office/powerpoint/2010/main" val="3570831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Introductions at a party or at beginning of this course</a:t>
            </a:r>
          </a:p>
          <a:p>
            <a:pPr eaLnBrk="1" hangingPunct="1">
              <a:spcBef>
                <a:spcPct val="0"/>
              </a:spcBef>
            </a:pPr>
            <a:r>
              <a:rPr lang="en-GB" altLang="en-US"/>
              <a:t>How many names did you remember?</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85001" indent="-301923" eaLnBrk="0" hangingPunct="0">
              <a:defRPr>
                <a:solidFill>
                  <a:schemeClr val="tx1"/>
                </a:solidFill>
                <a:latin typeface="Arial" charset="0"/>
                <a:cs typeface="Arial" charset="0"/>
              </a:defRPr>
            </a:lvl2pPr>
            <a:lvl3pPr marL="1207694" indent="-241539" eaLnBrk="0" hangingPunct="0">
              <a:defRPr>
                <a:solidFill>
                  <a:schemeClr val="tx1"/>
                </a:solidFill>
                <a:latin typeface="Arial" charset="0"/>
                <a:cs typeface="Arial" charset="0"/>
              </a:defRPr>
            </a:lvl3pPr>
            <a:lvl4pPr marL="1690771" indent="-241539" eaLnBrk="0" hangingPunct="0">
              <a:defRPr>
                <a:solidFill>
                  <a:schemeClr val="tx1"/>
                </a:solidFill>
                <a:latin typeface="Arial" charset="0"/>
                <a:cs typeface="Arial" charset="0"/>
              </a:defRPr>
            </a:lvl4pPr>
            <a:lvl5pPr marL="2173849" indent="-241539" eaLnBrk="0" hangingPunct="0">
              <a:defRPr>
                <a:solidFill>
                  <a:schemeClr val="tx1"/>
                </a:solidFill>
                <a:latin typeface="Arial" charset="0"/>
                <a:cs typeface="Arial" charset="0"/>
              </a:defRPr>
            </a:lvl5pPr>
            <a:lvl6pPr marL="2656926" indent="-241539" eaLnBrk="0" fontAlgn="base" hangingPunct="0">
              <a:spcBef>
                <a:spcPct val="0"/>
              </a:spcBef>
              <a:spcAft>
                <a:spcPct val="0"/>
              </a:spcAft>
              <a:defRPr>
                <a:solidFill>
                  <a:schemeClr val="tx1"/>
                </a:solidFill>
                <a:latin typeface="Arial" charset="0"/>
                <a:cs typeface="Arial" charset="0"/>
              </a:defRPr>
            </a:lvl6pPr>
            <a:lvl7pPr marL="3140004" indent="-241539" eaLnBrk="0" fontAlgn="base" hangingPunct="0">
              <a:spcBef>
                <a:spcPct val="0"/>
              </a:spcBef>
              <a:spcAft>
                <a:spcPct val="0"/>
              </a:spcAft>
              <a:defRPr>
                <a:solidFill>
                  <a:schemeClr val="tx1"/>
                </a:solidFill>
                <a:latin typeface="Arial" charset="0"/>
                <a:cs typeface="Arial" charset="0"/>
              </a:defRPr>
            </a:lvl7pPr>
            <a:lvl8pPr marL="3623081" indent="-241539" eaLnBrk="0" fontAlgn="base" hangingPunct="0">
              <a:spcBef>
                <a:spcPct val="0"/>
              </a:spcBef>
              <a:spcAft>
                <a:spcPct val="0"/>
              </a:spcAft>
              <a:defRPr>
                <a:solidFill>
                  <a:schemeClr val="tx1"/>
                </a:solidFill>
                <a:latin typeface="Arial" charset="0"/>
                <a:cs typeface="Arial" charset="0"/>
              </a:defRPr>
            </a:lvl8pPr>
            <a:lvl9pPr marL="4106159" indent="-241539"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47C725C3-FD23-4111-A2E6-54199A4E3E85}" type="slidenum">
              <a:rPr lang="en-GB" altLang="en-US" smtClean="0">
                <a:latin typeface="Calibri" pitchFamily="34" charset="0"/>
              </a:rPr>
              <a:pPr eaLnBrk="1" fontAlgn="base" hangingPunct="1">
                <a:spcBef>
                  <a:spcPct val="0"/>
                </a:spcBef>
                <a:spcAft>
                  <a:spcPct val="0"/>
                </a:spcAft>
              </a:pPr>
              <a:t>66</a:t>
            </a:fld>
            <a:endParaRPr lang="en-GB" altLang="en-US">
              <a:latin typeface="Calibri" pitchFamily="34" charset="0"/>
            </a:endParaRPr>
          </a:p>
        </p:txBody>
      </p:sp>
    </p:spTree>
    <p:extLst>
      <p:ext uri="{BB962C8B-B14F-4D97-AF65-F5344CB8AC3E}">
        <p14:creationId xmlns:p14="http://schemas.microsoft.com/office/powerpoint/2010/main" val="149287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adrenalin, </a:t>
            </a:r>
            <a:r>
              <a:rPr lang="en-GB" dirty="0" err="1"/>
              <a:t>pavlovian</a:t>
            </a:r>
            <a:r>
              <a:rPr lang="en-GB" dirty="0"/>
              <a:t> response</a:t>
            </a:r>
          </a:p>
        </p:txBody>
      </p:sp>
      <p:sp>
        <p:nvSpPr>
          <p:cNvPr id="4" name="Slide Number Placeholder 3"/>
          <p:cNvSpPr>
            <a:spLocks noGrp="1"/>
          </p:cNvSpPr>
          <p:nvPr>
            <p:ph type="sldNum" sz="quarter" idx="10"/>
          </p:nvPr>
        </p:nvSpPr>
        <p:spPr/>
        <p:txBody>
          <a:bodyPr/>
          <a:lstStyle/>
          <a:p>
            <a:fld id="{7ED3F826-0996-4EE3-94D4-983E38628997}" type="slidenum">
              <a:rPr lang="en-GB" smtClean="0"/>
              <a:t>7</a:t>
            </a:fld>
            <a:endParaRPr lang="en-GB"/>
          </a:p>
        </p:txBody>
      </p:sp>
    </p:spTree>
    <p:extLst>
      <p:ext uri="{BB962C8B-B14F-4D97-AF65-F5344CB8AC3E}">
        <p14:creationId xmlns:p14="http://schemas.microsoft.com/office/powerpoint/2010/main" val="162039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Kay Haralson</a:t>
            </a:r>
          </a:p>
        </p:txBody>
      </p:sp>
      <p:sp>
        <p:nvSpPr>
          <p:cNvPr id="5" name="Rectangle 3"/>
          <p:cNvSpPr>
            <a:spLocks noGrp="1" noChangeArrowheads="1"/>
          </p:cNvSpPr>
          <p:nvPr>
            <p:ph type="dt" idx="1"/>
          </p:nvPr>
        </p:nvSpPr>
        <p:spPr>
          <a:ln/>
        </p:spPr>
        <p:txBody>
          <a:bodyPr/>
          <a:lstStyle/>
          <a:p>
            <a:r>
              <a:rPr lang="en-US" altLang="en-US"/>
              <a:t>October 11, 2002 NCTM</a:t>
            </a:r>
          </a:p>
        </p:txBody>
      </p:sp>
      <p:sp>
        <p:nvSpPr>
          <p:cNvPr id="6" name="Rectangle 6"/>
          <p:cNvSpPr>
            <a:spLocks noGrp="1" noChangeArrowheads="1"/>
          </p:cNvSpPr>
          <p:nvPr>
            <p:ph type="ftr" sz="quarter" idx="4"/>
          </p:nvPr>
        </p:nvSpPr>
        <p:spPr>
          <a:ln/>
        </p:spPr>
        <p:txBody>
          <a:bodyPr/>
          <a:lstStyle/>
          <a:p>
            <a:r>
              <a:rPr lang="en-US" altLang="en-US"/>
              <a:t>Austin Peay State University</a:t>
            </a:r>
          </a:p>
        </p:txBody>
      </p:sp>
      <p:sp>
        <p:nvSpPr>
          <p:cNvPr id="7" name="Rectangle 7"/>
          <p:cNvSpPr>
            <a:spLocks noGrp="1" noChangeArrowheads="1"/>
          </p:cNvSpPr>
          <p:nvPr>
            <p:ph type="sldNum" sz="quarter" idx="5"/>
          </p:nvPr>
        </p:nvSpPr>
        <p:spPr>
          <a:ln/>
        </p:spPr>
        <p:txBody>
          <a:bodyPr/>
          <a:lstStyle/>
          <a:p>
            <a:fld id="{FB6ED64E-EF2E-478F-82B3-B2AB735C13BB}" type="slidenum">
              <a:rPr lang="en-US" altLang="en-US"/>
              <a:pPr/>
              <a:t>10</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5127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Kay Haralson</a:t>
            </a:r>
          </a:p>
        </p:txBody>
      </p:sp>
      <p:sp>
        <p:nvSpPr>
          <p:cNvPr id="5" name="Rectangle 3"/>
          <p:cNvSpPr>
            <a:spLocks noGrp="1" noChangeArrowheads="1"/>
          </p:cNvSpPr>
          <p:nvPr>
            <p:ph type="dt" idx="1"/>
          </p:nvPr>
        </p:nvSpPr>
        <p:spPr>
          <a:ln/>
        </p:spPr>
        <p:txBody>
          <a:bodyPr/>
          <a:lstStyle/>
          <a:p>
            <a:r>
              <a:rPr lang="en-US" altLang="en-US"/>
              <a:t>October 11, 2002 NCTM</a:t>
            </a:r>
          </a:p>
        </p:txBody>
      </p:sp>
      <p:sp>
        <p:nvSpPr>
          <p:cNvPr id="6" name="Rectangle 6"/>
          <p:cNvSpPr>
            <a:spLocks noGrp="1" noChangeArrowheads="1"/>
          </p:cNvSpPr>
          <p:nvPr>
            <p:ph type="ftr" sz="quarter" idx="4"/>
          </p:nvPr>
        </p:nvSpPr>
        <p:spPr>
          <a:ln/>
        </p:spPr>
        <p:txBody>
          <a:bodyPr/>
          <a:lstStyle/>
          <a:p>
            <a:r>
              <a:rPr lang="en-US" altLang="en-US"/>
              <a:t>Austin Peay State University</a:t>
            </a:r>
          </a:p>
        </p:txBody>
      </p:sp>
      <p:sp>
        <p:nvSpPr>
          <p:cNvPr id="7" name="Rectangle 7"/>
          <p:cNvSpPr>
            <a:spLocks noGrp="1" noChangeArrowheads="1"/>
          </p:cNvSpPr>
          <p:nvPr>
            <p:ph type="sldNum" sz="quarter" idx="5"/>
          </p:nvPr>
        </p:nvSpPr>
        <p:spPr>
          <a:ln/>
        </p:spPr>
        <p:txBody>
          <a:bodyPr/>
          <a:lstStyle/>
          <a:p>
            <a:fld id="{9F69DD86-0DEC-4B57-B068-B18637A815CC}" type="slidenum">
              <a:rPr lang="en-US" altLang="en-US"/>
              <a:pPr/>
              <a:t>11</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504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Learner’s  attitudes</a:t>
            </a:r>
          </a:p>
          <a:p>
            <a:r>
              <a:rPr lang="en-US" dirty="0"/>
              <a:t>Lack of belief in ability </a:t>
            </a:r>
          </a:p>
          <a:p>
            <a:r>
              <a:rPr lang="en-US" dirty="0"/>
              <a:t>Lack of faith in intuition</a:t>
            </a:r>
          </a:p>
          <a:p>
            <a:r>
              <a:rPr lang="en-US" dirty="0"/>
              <a:t>Negative beliefs</a:t>
            </a:r>
          </a:p>
          <a:p>
            <a:r>
              <a:rPr lang="en-US" dirty="0"/>
              <a:t>Giving up before really trying</a:t>
            </a:r>
          </a:p>
          <a:p>
            <a:r>
              <a:rPr lang="en-US" dirty="0"/>
              <a:t>‘Dropped stitch’ thinking</a:t>
            </a:r>
          </a:p>
          <a:p>
            <a:r>
              <a:rPr lang="en-US" dirty="0"/>
              <a:t>Depression</a:t>
            </a:r>
          </a:p>
          <a:p>
            <a:r>
              <a:rPr lang="en-US" dirty="0"/>
              <a:t>Fear of failure</a:t>
            </a:r>
          </a:p>
          <a:p>
            <a:endParaRPr lang="en-GB" dirty="0"/>
          </a:p>
        </p:txBody>
      </p:sp>
      <p:sp>
        <p:nvSpPr>
          <p:cNvPr id="4" name="Slide Number Placeholder 3"/>
          <p:cNvSpPr>
            <a:spLocks noGrp="1"/>
          </p:cNvSpPr>
          <p:nvPr>
            <p:ph type="sldNum" sz="quarter" idx="10"/>
          </p:nvPr>
        </p:nvSpPr>
        <p:spPr/>
        <p:txBody>
          <a:bodyPr/>
          <a:lstStyle/>
          <a:p>
            <a:fld id="{7ED3F826-0996-4EE3-94D4-983E38628997}" type="slidenum">
              <a:rPr lang="en-GB" smtClean="0"/>
              <a:t>12</a:t>
            </a:fld>
            <a:endParaRPr lang="en-GB"/>
          </a:p>
        </p:txBody>
      </p:sp>
    </p:spTree>
    <p:extLst>
      <p:ext uri="{BB962C8B-B14F-4D97-AF65-F5344CB8AC3E}">
        <p14:creationId xmlns:p14="http://schemas.microsoft.com/office/powerpoint/2010/main" val="382756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 </a:t>
            </a:r>
            <a:r>
              <a:rPr lang="en-US" dirty="0" err="1"/>
              <a:t>maths</a:t>
            </a:r>
            <a:r>
              <a:rPr lang="en-US" dirty="0"/>
              <a:t> classes are structured in such a way as to relieve anxiety.  There will always be time limits, right answers, and competition.  Reducing </a:t>
            </a:r>
            <a:r>
              <a:rPr lang="en-US" dirty="0" err="1"/>
              <a:t>maths</a:t>
            </a:r>
            <a:r>
              <a:rPr lang="en-US" dirty="0"/>
              <a:t> anxiety will not make students ‘smarter’  in </a:t>
            </a:r>
            <a:r>
              <a:rPr lang="en-US" dirty="0" err="1"/>
              <a:t>maths</a:t>
            </a:r>
            <a:r>
              <a:rPr lang="en-US" dirty="0"/>
              <a:t>. However, it could allow a students to reach their full potential</a:t>
            </a:r>
            <a:endParaRPr lang="en-GB" dirty="0"/>
          </a:p>
        </p:txBody>
      </p:sp>
      <p:sp>
        <p:nvSpPr>
          <p:cNvPr id="4" name="Slide Number Placeholder 3"/>
          <p:cNvSpPr>
            <a:spLocks noGrp="1"/>
          </p:cNvSpPr>
          <p:nvPr>
            <p:ph type="sldNum" sz="quarter" idx="10"/>
          </p:nvPr>
        </p:nvSpPr>
        <p:spPr/>
        <p:txBody>
          <a:bodyPr/>
          <a:lstStyle/>
          <a:p>
            <a:fld id="{7ED3F826-0996-4EE3-94D4-983E38628997}" type="slidenum">
              <a:rPr lang="en-GB" smtClean="0"/>
              <a:t>14</a:t>
            </a:fld>
            <a:endParaRPr lang="en-GB"/>
          </a:p>
        </p:txBody>
      </p:sp>
    </p:spTree>
    <p:extLst>
      <p:ext uri="{BB962C8B-B14F-4D97-AF65-F5344CB8AC3E}">
        <p14:creationId xmlns:p14="http://schemas.microsoft.com/office/powerpoint/2010/main" val="70904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example</a:t>
            </a:r>
            <a:r>
              <a:rPr lang="en-GB" baseline="0" dirty="0"/>
              <a:t> of course – are you sure question</a:t>
            </a:r>
            <a:endParaRPr lang="en-GB" dirty="0"/>
          </a:p>
        </p:txBody>
      </p:sp>
      <p:sp>
        <p:nvSpPr>
          <p:cNvPr id="4" name="Slide Number Placeholder 3"/>
          <p:cNvSpPr>
            <a:spLocks noGrp="1"/>
          </p:cNvSpPr>
          <p:nvPr>
            <p:ph type="sldNum" sz="quarter" idx="10"/>
          </p:nvPr>
        </p:nvSpPr>
        <p:spPr/>
        <p:txBody>
          <a:bodyPr/>
          <a:lstStyle/>
          <a:p>
            <a:fld id="{7ED3F826-0996-4EE3-94D4-983E38628997}" type="slidenum">
              <a:rPr lang="en-GB" smtClean="0"/>
              <a:t>15</a:t>
            </a:fld>
            <a:endParaRPr lang="en-GB"/>
          </a:p>
        </p:txBody>
      </p:sp>
    </p:spTree>
    <p:extLst>
      <p:ext uri="{BB962C8B-B14F-4D97-AF65-F5344CB8AC3E}">
        <p14:creationId xmlns:p14="http://schemas.microsoft.com/office/powerpoint/2010/main" val="646615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spend</a:t>
            </a:r>
            <a:r>
              <a:rPr lang="en-GB" baseline="0" dirty="0"/>
              <a:t> the rest of the talk looking at each of these in turn</a:t>
            </a:r>
            <a:endParaRPr lang="en-GB" dirty="0"/>
          </a:p>
        </p:txBody>
      </p:sp>
      <p:sp>
        <p:nvSpPr>
          <p:cNvPr id="4" name="Slide Number Placeholder 3"/>
          <p:cNvSpPr>
            <a:spLocks noGrp="1"/>
          </p:cNvSpPr>
          <p:nvPr>
            <p:ph type="sldNum" sz="quarter" idx="10"/>
          </p:nvPr>
        </p:nvSpPr>
        <p:spPr/>
        <p:txBody>
          <a:bodyPr/>
          <a:lstStyle/>
          <a:p>
            <a:fld id="{7ED3F826-0996-4EE3-94D4-983E38628997}" type="slidenum">
              <a:rPr lang="en-GB" smtClean="0"/>
              <a:t>16</a:t>
            </a:fld>
            <a:endParaRPr lang="en-GB"/>
          </a:p>
        </p:txBody>
      </p:sp>
    </p:spTree>
    <p:extLst>
      <p:ext uri="{BB962C8B-B14F-4D97-AF65-F5344CB8AC3E}">
        <p14:creationId xmlns:p14="http://schemas.microsoft.com/office/powerpoint/2010/main" val="235422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745BCDA-2D2B-4A34-B784-7FAEAF8FA12E}" type="datetime1">
              <a:rPr lang="en-GB" smtClean="0"/>
              <a:t>18/10/2016</a:t>
            </a:fld>
            <a:endParaRPr lang="en-GB"/>
          </a:p>
        </p:txBody>
      </p:sp>
      <p:sp>
        <p:nvSpPr>
          <p:cNvPr id="5" name="Footer Placeholder 4"/>
          <p:cNvSpPr>
            <a:spLocks noGrp="1"/>
          </p:cNvSpPr>
          <p:nvPr>
            <p:ph type="ftr" sz="quarter" idx="11"/>
          </p:nvPr>
        </p:nvSpPr>
        <p:spPr/>
        <p:txBody>
          <a:bodyPr/>
          <a:lstStyle/>
          <a:p>
            <a:r>
              <a:rPr lang="en-GB"/>
              <a:t>www.judyhornigold.co.uk</a:t>
            </a:r>
          </a:p>
        </p:txBody>
      </p:sp>
      <p:sp>
        <p:nvSpPr>
          <p:cNvPr id="6" name="Slide Number Placeholder 5"/>
          <p:cNvSpPr>
            <a:spLocks noGrp="1"/>
          </p:cNvSpPr>
          <p:nvPr>
            <p:ph type="sldNum" sz="quarter" idx="12"/>
          </p:nvPr>
        </p:nvSpPr>
        <p:spPr/>
        <p:txBody>
          <a:bodyPr/>
          <a:lstStyle/>
          <a:p>
            <a:fld id="{307FDA72-1D0B-4CF7-8256-484A9D079300}" type="slidenum">
              <a:rPr lang="en-GB" smtClean="0"/>
              <a:t>‹#›</a:t>
            </a:fld>
            <a:endParaRPr lang="en-GB"/>
          </a:p>
        </p:txBody>
      </p:sp>
    </p:spTree>
    <p:extLst>
      <p:ext uri="{BB962C8B-B14F-4D97-AF65-F5344CB8AC3E}">
        <p14:creationId xmlns:p14="http://schemas.microsoft.com/office/powerpoint/2010/main" val="236714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B1DC68-E79A-4868-AB04-D3B38F70E345}" type="datetime1">
              <a:rPr lang="en-GB" smtClean="0"/>
              <a:t>18/10/2016</a:t>
            </a:fld>
            <a:endParaRPr lang="en-GB"/>
          </a:p>
        </p:txBody>
      </p:sp>
      <p:sp>
        <p:nvSpPr>
          <p:cNvPr id="5" name="Footer Placeholder 4"/>
          <p:cNvSpPr>
            <a:spLocks noGrp="1"/>
          </p:cNvSpPr>
          <p:nvPr>
            <p:ph type="ftr" sz="quarter" idx="11"/>
          </p:nvPr>
        </p:nvSpPr>
        <p:spPr/>
        <p:txBody>
          <a:bodyPr/>
          <a:lstStyle/>
          <a:p>
            <a:r>
              <a:rPr lang="en-GB"/>
              <a:t>www.judyhornigold.co.uk</a:t>
            </a:r>
          </a:p>
        </p:txBody>
      </p:sp>
      <p:sp>
        <p:nvSpPr>
          <p:cNvPr id="6" name="Slide Number Placeholder 5"/>
          <p:cNvSpPr>
            <a:spLocks noGrp="1"/>
          </p:cNvSpPr>
          <p:nvPr>
            <p:ph type="sldNum" sz="quarter" idx="12"/>
          </p:nvPr>
        </p:nvSpPr>
        <p:spPr/>
        <p:txBody>
          <a:bodyPr/>
          <a:lstStyle/>
          <a:p>
            <a:fld id="{307FDA72-1D0B-4CF7-8256-484A9D079300}" type="slidenum">
              <a:rPr lang="en-GB" smtClean="0"/>
              <a:t>‹#›</a:t>
            </a:fld>
            <a:endParaRPr lang="en-GB"/>
          </a:p>
        </p:txBody>
      </p:sp>
    </p:spTree>
    <p:extLst>
      <p:ext uri="{BB962C8B-B14F-4D97-AF65-F5344CB8AC3E}">
        <p14:creationId xmlns:p14="http://schemas.microsoft.com/office/powerpoint/2010/main" val="59630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A47533-2E2F-4937-B2F5-28B993D81352}" type="datetime1">
              <a:rPr lang="en-GB" smtClean="0"/>
              <a:t>18/10/2016</a:t>
            </a:fld>
            <a:endParaRPr lang="en-GB"/>
          </a:p>
        </p:txBody>
      </p:sp>
      <p:sp>
        <p:nvSpPr>
          <p:cNvPr id="5" name="Footer Placeholder 4"/>
          <p:cNvSpPr>
            <a:spLocks noGrp="1"/>
          </p:cNvSpPr>
          <p:nvPr>
            <p:ph type="ftr" sz="quarter" idx="11"/>
          </p:nvPr>
        </p:nvSpPr>
        <p:spPr/>
        <p:txBody>
          <a:bodyPr/>
          <a:lstStyle/>
          <a:p>
            <a:r>
              <a:rPr lang="en-GB"/>
              <a:t>www.judyhornigold.co.uk</a:t>
            </a:r>
          </a:p>
        </p:txBody>
      </p:sp>
      <p:sp>
        <p:nvSpPr>
          <p:cNvPr id="6" name="Slide Number Placeholder 5"/>
          <p:cNvSpPr>
            <a:spLocks noGrp="1"/>
          </p:cNvSpPr>
          <p:nvPr>
            <p:ph type="sldNum" sz="quarter" idx="12"/>
          </p:nvPr>
        </p:nvSpPr>
        <p:spPr/>
        <p:txBody>
          <a:bodyPr/>
          <a:lstStyle/>
          <a:p>
            <a:fld id="{307FDA72-1D0B-4CF7-8256-484A9D079300}" type="slidenum">
              <a:rPr lang="en-GB" smtClean="0"/>
              <a:t>‹#›</a:t>
            </a:fld>
            <a:endParaRPr lang="en-GB"/>
          </a:p>
        </p:txBody>
      </p:sp>
    </p:spTree>
    <p:extLst>
      <p:ext uri="{BB962C8B-B14F-4D97-AF65-F5344CB8AC3E}">
        <p14:creationId xmlns:p14="http://schemas.microsoft.com/office/powerpoint/2010/main" val="286133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C932B0-1F4B-4F65-8B89-B636078C4259}" type="datetime1">
              <a:rPr lang="en-GB" smtClean="0"/>
              <a:t>18/10/2016</a:t>
            </a:fld>
            <a:endParaRPr lang="en-GB"/>
          </a:p>
        </p:txBody>
      </p:sp>
      <p:sp>
        <p:nvSpPr>
          <p:cNvPr id="5" name="Footer Placeholder 4"/>
          <p:cNvSpPr>
            <a:spLocks noGrp="1"/>
          </p:cNvSpPr>
          <p:nvPr>
            <p:ph type="ftr" sz="quarter" idx="11"/>
          </p:nvPr>
        </p:nvSpPr>
        <p:spPr/>
        <p:txBody>
          <a:bodyPr/>
          <a:lstStyle/>
          <a:p>
            <a:r>
              <a:rPr lang="en-GB"/>
              <a:t>www.judyhornigold.co.uk</a:t>
            </a:r>
          </a:p>
        </p:txBody>
      </p:sp>
      <p:sp>
        <p:nvSpPr>
          <p:cNvPr id="6" name="Slide Number Placeholder 5"/>
          <p:cNvSpPr>
            <a:spLocks noGrp="1"/>
          </p:cNvSpPr>
          <p:nvPr>
            <p:ph type="sldNum" sz="quarter" idx="12"/>
          </p:nvPr>
        </p:nvSpPr>
        <p:spPr/>
        <p:txBody>
          <a:bodyPr/>
          <a:lstStyle/>
          <a:p>
            <a:fld id="{307FDA72-1D0B-4CF7-8256-484A9D079300}" type="slidenum">
              <a:rPr lang="en-GB" smtClean="0"/>
              <a:t>‹#›</a:t>
            </a:fld>
            <a:endParaRPr lang="en-GB"/>
          </a:p>
        </p:txBody>
      </p:sp>
    </p:spTree>
    <p:extLst>
      <p:ext uri="{BB962C8B-B14F-4D97-AF65-F5344CB8AC3E}">
        <p14:creationId xmlns:p14="http://schemas.microsoft.com/office/powerpoint/2010/main" val="365815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339C6F-AF37-4D0B-BDE5-D47B3623692C}" type="datetime1">
              <a:rPr lang="en-GB" smtClean="0"/>
              <a:t>18/10/2016</a:t>
            </a:fld>
            <a:endParaRPr lang="en-GB"/>
          </a:p>
        </p:txBody>
      </p:sp>
      <p:sp>
        <p:nvSpPr>
          <p:cNvPr id="5" name="Footer Placeholder 4"/>
          <p:cNvSpPr>
            <a:spLocks noGrp="1"/>
          </p:cNvSpPr>
          <p:nvPr>
            <p:ph type="ftr" sz="quarter" idx="11"/>
          </p:nvPr>
        </p:nvSpPr>
        <p:spPr/>
        <p:txBody>
          <a:bodyPr/>
          <a:lstStyle/>
          <a:p>
            <a:r>
              <a:rPr lang="en-GB"/>
              <a:t>www.judyhornigold.co.uk</a:t>
            </a:r>
          </a:p>
        </p:txBody>
      </p:sp>
      <p:sp>
        <p:nvSpPr>
          <p:cNvPr id="6" name="Slide Number Placeholder 5"/>
          <p:cNvSpPr>
            <a:spLocks noGrp="1"/>
          </p:cNvSpPr>
          <p:nvPr>
            <p:ph type="sldNum" sz="quarter" idx="12"/>
          </p:nvPr>
        </p:nvSpPr>
        <p:spPr/>
        <p:txBody>
          <a:bodyPr/>
          <a:lstStyle/>
          <a:p>
            <a:fld id="{307FDA72-1D0B-4CF7-8256-484A9D079300}" type="slidenum">
              <a:rPr lang="en-GB" smtClean="0"/>
              <a:t>‹#›</a:t>
            </a:fld>
            <a:endParaRPr lang="en-GB"/>
          </a:p>
        </p:txBody>
      </p:sp>
    </p:spTree>
    <p:extLst>
      <p:ext uri="{BB962C8B-B14F-4D97-AF65-F5344CB8AC3E}">
        <p14:creationId xmlns:p14="http://schemas.microsoft.com/office/powerpoint/2010/main" val="181677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4D639C-8610-4A93-AE50-08CF2423615E}" type="datetime1">
              <a:rPr lang="en-GB" smtClean="0"/>
              <a:t>18/10/2016</a:t>
            </a:fld>
            <a:endParaRPr lang="en-GB"/>
          </a:p>
        </p:txBody>
      </p:sp>
      <p:sp>
        <p:nvSpPr>
          <p:cNvPr id="6" name="Footer Placeholder 5"/>
          <p:cNvSpPr>
            <a:spLocks noGrp="1"/>
          </p:cNvSpPr>
          <p:nvPr>
            <p:ph type="ftr" sz="quarter" idx="11"/>
          </p:nvPr>
        </p:nvSpPr>
        <p:spPr/>
        <p:txBody>
          <a:bodyPr/>
          <a:lstStyle/>
          <a:p>
            <a:r>
              <a:rPr lang="en-GB"/>
              <a:t>www.judyhornigold.co.uk</a:t>
            </a:r>
          </a:p>
        </p:txBody>
      </p:sp>
      <p:sp>
        <p:nvSpPr>
          <p:cNvPr id="7" name="Slide Number Placeholder 6"/>
          <p:cNvSpPr>
            <a:spLocks noGrp="1"/>
          </p:cNvSpPr>
          <p:nvPr>
            <p:ph type="sldNum" sz="quarter" idx="12"/>
          </p:nvPr>
        </p:nvSpPr>
        <p:spPr/>
        <p:txBody>
          <a:bodyPr/>
          <a:lstStyle/>
          <a:p>
            <a:fld id="{307FDA72-1D0B-4CF7-8256-484A9D079300}" type="slidenum">
              <a:rPr lang="en-GB" smtClean="0"/>
              <a:t>‹#›</a:t>
            </a:fld>
            <a:endParaRPr lang="en-GB"/>
          </a:p>
        </p:txBody>
      </p:sp>
    </p:spTree>
    <p:extLst>
      <p:ext uri="{BB962C8B-B14F-4D97-AF65-F5344CB8AC3E}">
        <p14:creationId xmlns:p14="http://schemas.microsoft.com/office/powerpoint/2010/main" val="337002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C73A4B-8789-4A6D-8DBD-C92893BE7B91}" type="datetime1">
              <a:rPr lang="en-GB" smtClean="0"/>
              <a:t>18/10/2016</a:t>
            </a:fld>
            <a:endParaRPr lang="en-GB"/>
          </a:p>
        </p:txBody>
      </p:sp>
      <p:sp>
        <p:nvSpPr>
          <p:cNvPr id="8" name="Footer Placeholder 7"/>
          <p:cNvSpPr>
            <a:spLocks noGrp="1"/>
          </p:cNvSpPr>
          <p:nvPr>
            <p:ph type="ftr" sz="quarter" idx="11"/>
          </p:nvPr>
        </p:nvSpPr>
        <p:spPr/>
        <p:txBody>
          <a:bodyPr/>
          <a:lstStyle/>
          <a:p>
            <a:r>
              <a:rPr lang="en-GB"/>
              <a:t>www.judyhornigold.co.uk</a:t>
            </a:r>
          </a:p>
        </p:txBody>
      </p:sp>
      <p:sp>
        <p:nvSpPr>
          <p:cNvPr id="9" name="Slide Number Placeholder 8"/>
          <p:cNvSpPr>
            <a:spLocks noGrp="1"/>
          </p:cNvSpPr>
          <p:nvPr>
            <p:ph type="sldNum" sz="quarter" idx="12"/>
          </p:nvPr>
        </p:nvSpPr>
        <p:spPr/>
        <p:txBody>
          <a:bodyPr/>
          <a:lstStyle/>
          <a:p>
            <a:fld id="{307FDA72-1D0B-4CF7-8256-484A9D079300}" type="slidenum">
              <a:rPr lang="en-GB" smtClean="0"/>
              <a:t>‹#›</a:t>
            </a:fld>
            <a:endParaRPr lang="en-GB"/>
          </a:p>
        </p:txBody>
      </p:sp>
    </p:spTree>
    <p:extLst>
      <p:ext uri="{BB962C8B-B14F-4D97-AF65-F5344CB8AC3E}">
        <p14:creationId xmlns:p14="http://schemas.microsoft.com/office/powerpoint/2010/main" val="94880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C04518F-0124-4C8E-9F8A-D7F07BE51F75}" type="datetime1">
              <a:rPr lang="en-GB" smtClean="0"/>
              <a:t>18/10/2016</a:t>
            </a:fld>
            <a:endParaRPr lang="en-GB"/>
          </a:p>
        </p:txBody>
      </p:sp>
      <p:sp>
        <p:nvSpPr>
          <p:cNvPr id="4" name="Footer Placeholder 3"/>
          <p:cNvSpPr>
            <a:spLocks noGrp="1"/>
          </p:cNvSpPr>
          <p:nvPr>
            <p:ph type="ftr" sz="quarter" idx="11"/>
          </p:nvPr>
        </p:nvSpPr>
        <p:spPr/>
        <p:txBody>
          <a:bodyPr/>
          <a:lstStyle/>
          <a:p>
            <a:r>
              <a:rPr lang="en-GB"/>
              <a:t>www.judyhornigold.co.uk</a:t>
            </a:r>
          </a:p>
        </p:txBody>
      </p:sp>
      <p:sp>
        <p:nvSpPr>
          <p:cNvPr id="5" name="Slide Number Placeholder 4"/>
          <p:cNvSpPr>
            <a:spLocks noGrp="1"/>
          </p:cNvSpPr>
          <p:nvPr>
            <p:ph type="sldNum" sz="quarter" idx="12"/>
          </p:nvPr>
        </p:nvSpPr>
        <p:spPr/>
        <p:txBody>
          <a:bodyPr/>
          <a:lstStyle/>
          <a:p>
            <a:fld id="{307FDA72-1D0B-4CF7-8256-484A9D079300}" type="slidenum">
              <a:rPr lang="en-GB" smtClean="0"/>
              <a:t>‹#›</a:t>
            </a:fld>
            <a:endParaRPr lang="en-GB"/>
          </a:p>
        </p:txBody>
      </p:sp>
    </p:spTree>
    <p:extLst>
      <p:ext uri="{BB962C8B-B14F-4D97-AF65-F5344CB8AC3E}">
        <p14:creationId xmlns:p14="http://schemas.microsoft.com/office/powerpoint/2010/main" val="193366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72BDD-1DBC-4F89-910B-DAA9961594E2}" type="datetime1">
              <a:rPr lang="en-GB" smtClean="0"/>
              <a:t>18/10/2016</a:t>
            </a:fld>
            <a:endParaRPr lang="en-GB"/>
          </a:p>
        </p:txBody>
      </p:sp>
      <p:sp>
        <p:nvSpPr>
          <p:cNvPr id="3" name="Footer Placeholder 2"/>
          <p:cNvSpPr>
            <a:spLocks noGrp="1"/>
          </p:cNvSpPr>
          <p:nvPr>
            <p:ph type="ftr" sz="quarter" idx="11"/>
          </p:nvPr>
        </p:nvSpPr>
        <p:spPr/>
        <p:txBody>
          <a:bodyPr/>
          <a:lstStyle/>
          <a:p>
            <a:r>
              <a:rPr lang="en-GB"/>
              <a:t>www.judyhornigold.co.uk</a:t>
            </a:r>
          </a:p>
        </p:txBody>
      </p:sp>
      <p:sp>
        <p:nvSpPr>
          <p:cNvPr id="4" name="Slide Number Placeholder 3"/>
          <p:cNvSpPr>
            <a:spLocks noGrp="1"/>
          </p:cNvSpPr>
          <p:nvPr>
            <p:ph type="sldNum" sz="quarter" idx="12"/>
          </p:nvPr>
        </p:nvSpPr>
        <p:spPr/>
        <p:txBody>
          <a:bodyPr/>
          <a:lstStyle/>
          <a:p>
            <a:fld id="{307FDA72-1D0B-4CF7-8256-484A9D079300}" type="slidenum">
              <a:rPr lang="en-GB" smtClean="0"/>
              <a:t>‹#›</a:t>
            </a:fld>
            <a:endParaRPr lang="en-GB"/>
          </a:p>
        </p:txBody>
      </p:sp>
    </p:spTree>
    <p:extLst>
      <p:ext uri="{BB962C8B-B14F-4D97-AF65-F5344CB8AC3E}">
        <p14:creationId xmlns:p14="http://schemas.microsoft.com/office/powerpoint/2010/main" val="48496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E817AA-F590-4796-89D3-0A64D6D5E498}" type="datetime1">
              <a:rPr lang="en-GB" smtClean="0"/>
              <a:t>18/10/2016</a:t>
            </a:fld>
            <a:endParaRPr lang="en-GB"/>
          </a:p>
        </p:txBody>
      </p:sp>
      <p:sp>
        <p:nvSpPr>
          <p:cNvPr id="6" name="Footer Placeholder 5"/>
          <p:cNvSpPr>
            <a:spLocks noGrp="1"/>
          </p:cNvSpPr>
          <p:nvPr>
            <p:ph type="ftr" sz="quarter" idx="11"/>
          </p:nvPr>
        </p:nvSpPr>
        <p:spPr/>
        <p:txBody>
          <a:bodyPr/>
          <a:lstStyle/>
          <a:p>
            <a:r>
              <a:rPr lang="en-GB"/>
              <a:t>www.judyhornigold.co.uk</a:t>
            </a:r>
          </a:p>
        </p:txBody>
      </p:sp>
      <p:sp>
        <p:nvSpPr>
          <p:cNvPr id="7" name="Slide Number Placeholder 6"/>
          <p:cNvSpPr>
            <a:spLocks noGrp="1"/>
          </p:cNvSpPr>
          <p:nvPr>
            <p:ph type="sldNum" sz="quarter" idx="12"/>
          </p:nvPr>
        </p:nvSpPr>
        <p:spPr/>
        <p:txBody>
          <a:bodyPr/>
          <a:lstStyle/>
          <a:p>
            <a:fld id="{307FDA72-1D0B-4CF7-8256-484A9D079300}" type="slidenum">
              <a:rPr lang="en-GB" smtClean="0"/>
              <a:t>‹#›</a:t>
            </a:fld>
            <a:endParaRPr lang="en-GB"/>
          </a:p>
        </p:txBody>
      </p:sp>
    </p:spTree>
    <p:extLst>
      <p:ext uri="{BB962C8B-B14F-4D97-AF65-F5344CB8AC3E}">
        <p14:creationId xmlns:p14="http://schemas.microsoft.com/office/powerpoint/2010/main" val="74888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04DD84-2738-47BE-95A2-95BC28CDCF4E}" type="datetime1">
              <a:rPr lang="en-GB" smtClean="0"/>
              <a:t>18/10/2016</a:t>
            </a:fld>
            <a:endParaRPr lang="en-GB"/>
          </a:p>
        </p:txBody>
      </p:sp>
      <p:sp>
        <p:nvSpPr>
          <p:cNvPr id="6" name="Footer Placeholder 5"/>
          <p:cNvSpPr>
            <a:spLocks noGrp="1"/>
          </p:cNvSpPr>
          <p:nvPr>
            <p:ph type="ftr" sz="quarter" idx="11"/>
          </p:nvPr>
        </p:nvSpPr>
        <p:spPr/>
        <p:txBody>
          <a:bodyPr/>
          <a:lstStyle/>
          <a:p>
            <a:r>
              <a:rPr lang="en-GB"/>
              <a:t>www.judyhornigold.co.uk</a:t>
            </a:r>
          </a:p>
        </p:txBody>
      </p:sp>
      <p:sp>
        <p:nvSpPr>
          <p:cNvPr id="7" name="Slide Number Placeholder 6"/>
          <p:cNvSpPr>
            <a:spLocks noGrp="1"/>
          </p:cNvSpPr>
          <p:nvPr>
            <p:ph type="sldNum" sz="quarter" idx="12"/>
          </p:nvPr>
        </p:nvSpPr>
        <p:spPr/>
        <p:txBody>
          <a:bodyPr/>
          <a:lstStyle/>
          <a:p>
            <a:fld id="{307FDA72-1D0B-4CF7-8256-484A9D079300}" type="slidenum">
              <a:rPr lang="en-GB" smtClean="0"/>
              <a:t>‹#›</a:t>
            </a:fld>
            <a:endParaRPr lang="en-GB"/>
          </a:p>
        </p:txBody>
      </p:sp>
    </p:spTree>
    <p:extLst>
      <p:ext uri="{BB962C8B-B14F-4D97-AF65-F5344CB8AC3E}">
        <p14:creationId xmlns:p14="http://schemas.microsoft.com/office/powerpoint/2010/main" val="175567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320FC-0DBD-44E3-B8FD-3DC28EC88196}" type="datetime1">
              <a:rPr lang="en-GB" smtClean="0"/>
              <a:t>18/10/2016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www.judyhornigold.co.uk</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FDA72-1D0B-4CF7-8256-484A9D079300}" type="slidenum">
              <a:rPr lang="en-GB" smtClean="0"/>
              <a:t>‹#›</a:t>
            </a:fld>
            <a:endParaRPr lang="en-GB"/>
          </a:p>
        </p:txBody>
      </p:sp>
    </p:spTree>
    <p:extLst>
      <p:ext uri="{BB962C8B-B14F-4D97-AF65-F5344CB8AC3E}">
        <p14:creationId xmlns:p14="http://schemas.microsoft.com/office/powerpoint/2010/main" val="3207332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youtubed.com/"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SPELD </a:t>
            </a:r>
            <a:br>
              <a:rPr lang="en-GB" dirty="0"/>
            </a:br>
            <a:r>
              <a:rPr lang="en-GB" sz="4800" dirty="0"/>
              <a:t>October 2016</a:t>
            </a:r>
            <a:r>
              <a:rPr lang="en-GB" sz="4800"/>
              <a:t/>
            </a:r>
            <a:br>
              <a:rPr lang="en-GB" sz="4800"/>
            </a:br>
            <a:endParaRPr lang="en-GB" sz="4800" dirty="0"/>
          </a:p>
        </p:txBody>
      </p:sp>
      <p:sp>
        <p:nvSpPr>
          <p:cNvPr id="3" name="Subtitle 2"/>
          <p:cNvSpPr>
            <a:spLocks noGrp="1"/>
          </p:cNvSpPr>
          <p:nvPr>
            <p:ph type="subTitle" idx="1"/>
          </p:nvPr>
        </p:nvSpPr>
        <p:spPr/>
        <p:txBody>
          <a:bodyPr>
            <a:normAutofit/>
          </a:bodyPr>
          <a:lstStyle/>
          <a:p>
            <a:r>
              <a:rPr lang="en-GB" sz="3600" b="1" dirty="0"/>
              <a:t>Maths Anxiety and Working Memory</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4251091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4000" dirty="0"/>
              <a:t>Physical Symptoms of </a:t>
            </a:r>
            <a:r>
              <a:rPr lang="en-US" altLang="en-US" sz="4000" dirty="0" err="1"/>
              <a:t>Maths</a:t>
            </a:r>
            <a:r>
              <a:rPr lang="en-US" altLang="en-US" sz="4000" dirty="0"/>
              <a:t> Anxiety</a:t>
            </a:r>
            <a:r>
              <a:rPr lang="en-US" altLang="en-US" sz="4000" b="1" dirty="0"/>
              <a:t>	</a:t>
            </a:r>
          </a:p>
        </p:txBody>
      </p:sp>
      <p:sp>
        <p:nvSpPr>
          <p:cNvPr id="18435" name="Rectangle 3" descr="Rectangle: Click to edit Master text styles&#10;Second level&#10;Third level&#10;Fourth level&#10;Fifth level"/>
          <p:cNvSpPr>
            <a:spLocks noGrp="1" noChangeArrowheads="1"/>
          </p:cNvSpPr>
          <p:nvPr>
            <p:ph idx="1"/>
          </p:nvPr>
        </p:nvSpPr>
        <p:spPr/>
        <p:txBody>
          <a:bodyPr>
            <a:normAutofit lnSpcReduction="10000"/>
          </a:bodyPr>
          <a:lstStyle/>
          <a:p>
            <a:r>
              <a:rPr lang="en-US" altLang="en-US" dirty="0"/>
              <a:t> queasy stomach, </a:t>
            </a:r>
            <a:r>
              <a:rPr lang="en-US" altLang="en-US" i="1" dirty="0"/>
              <a:t>butterflies  </a:t>
            </a:r>
          </a:p>
          <a:p>
            <a:r>
              <a:rPr lang="en-US" altLang="en-US" dirty="0"/>
              <a:t> clammy hands and feet</a:t>
            </a:r>
          </a:p>
          <a:p>
            <a:r>
              <a:rPr lang="en-US" altLang="en-US" dirty="0"/>
              <a:t> increased or irregular heartbeat</a:t>
            </a:r>
          </a:p>
          <a:p>
            <a:r>
              <a:rPr lang="en-US" altLang="en-US" dirty="0"/>
              <a:t> muscle tension, clenched fists</a:t>
            </a:r>
          </a:p>
          <a:p>
            <a:r>
              <a:rPr lang="en-US" altLang="en-US" dirty="0"/>
              <a:t> feeling faint, shortness of breath</a:t>
            </a:r>
          </a:p>
          <a:p>
            <a:r>
              <a:rPr lang="en-US" altLang="en-US" dirty="0"/>
              <a:t> headache</a:t>
            </a:r>
          </a:p>
          <a:p>
            <a:r>
              <a:rPr lang="en-US" altLang="en-US" dirty="0"/>
              <a:t> shakiness</a:t>
            </a:r>
          </a:p>
          <a:p>
            <a:r>
              <a:rPr lang="en-US" altLang="en-US" dirty="0"/>
              <a:t> dry mouth</a:t>
            </a:r>
          </a:p>
          <a:p>
            <a:r>
              <a:rPr lang="en-US" altLang="en-US" dirty="0"/>
              <a:t> cold sweat, excessive perspiration</a:t>
            </a:r>
          </a:p>
          <a:p>
            <a:endParaRPr lang="en-US" altLang="en-US" dirty="0"/>
          </a:p>
        </p:txBody>
      </p:sp>
      <p:sp>
        <p:nvSpPr>
          <p:cNvPr id="2" name="Footer Placeholder 1"/>
          <p:cNvSpPr>
            <a:spLocks noGrp="1"/>
          </p:cNvSpPr>
          <p:nvPr>
            <p:ph type="ftr" sz="quarter" idx="11"/>
          </p:nvPr>
        </p:nvSpPr>
        <p:spPr/>
        <p:txBody>
          <a:bodyPr/>
          <a:lstStyle/>
          <a:p>
            <a:r>
              <a:rPr lang="en-GB"/>
              <a:t>www.judyhornigold.co.uk</a:t>
            </a:r>
          </a:p>
        </p:txBody>
      </p:sp>
      <p:pic>
        <p:nvPicPr>
          <p:cNvPr id="18436" name="Picture 4" descr="wb0121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15240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52896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Effect transition="in" filter="wipe(left)">
                                      <p:cBhvr>
                                        <p:cTn id="15" dur="500"/>
                                        <p:tgtEl>
                                          <p:spTgt spid="1843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animEffect transition="in" filter="wipe(left)">
                                      <p:cBhvr>
                                        <p:cTn id="20" dur="500"/>
                                        <p:tgtEl>
                                          <p:spTgt spid="1843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Effect transition="in" filter="wipe(left)">
                                      <p:cBhvr>
                                        <p:cTn id="25" dur="500"/>
                                        <p:tgtEl>
                                          <p:spTgt spid="18435">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435">
                                            <p:txEl>
                                              <p:pRg st="4" end="4"/>
                                            </p:txEl>
                                          </p:spTgt>
                                        </p:tgtEl>
                                        <p:attrNameLst>
                                          <p:attrName>style.visibility</p:attrName>
                                        </p:attrNameLst>
                                      </p:cBhvr>
                                      <p:to>
                                        <p:strVal val="visible"/>
                                      </p:to>
                                    </p:set>
                                    <p:animEffect transition="in" filter="wipe(left)">
                                      <p:cBhvr>
                                        <p:cTn id="30" dur="500"/>
                                        <p:tgtEl>
                                          <p:spTgt spid="1843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8435">
                                            <p:txEl>
                                              <p:pRg st="5" end="5"/>
                                            </p:txEl>
                                          </p:spTgt>
                                        </p:tgtEl>
                                        <p:attrNameLst>
                                          <p:attrName>style.visibility</p:attrName>
                                        </p:attrNameLst>
                                      </p:cBhvr>
                                      <p:to>
                                        <p:strVal val="visible"/>
                                      </p:to>
                                    </p:set>
                                    <p:animEffect transition="in" filter="wipe(left)">
                                      <p:cBhvr>
                                        <p:cTn id="35" dur="500"/>
                                        <p:tgtEl>
                                          <p:spTgt spid="1843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435">
                                            <p:txEl>
                                              <p:pRg st="6" end="6"/>
                                            </p:txEl>
                                          </p:spTgt>
                                        </p:tgtEl>
                                        <p:attrNameLst>
                                          <p:attrName>style.visibility</p:attrName>
                                        </p:attrNameLst>
                                      </p:cBhvr>
                                      <p:to>
                                        <p:strVal val="visible"/>
                                      </p:to>
                                    </p:set>
                                    <p:animEffect transition="in" filter="wipe(left)">
                                      <p:cBhvr>
                                        <p:cTn id="40" dur="500"/>
                                        <p:tgtEl>
                                          <p:spTgt spid="1843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8435">
                                            <p:txEl>
                                              <p:pRg st="7" end="7"/>
                                            </p:txEl>
                                          </p:spTgt>
                                        </p:tgtEl>
                                        <p:attrNameLst>
                                          <p:attrName>style.visibility</p:attrName>
                                        </p:attrNameLst>
                                      </p:cBhvr>
                                      <p:to>
                                        <p:strVal val="visible"/>
                                      </p:to>
                                    </p:set>
                                    <p:animEffect transition="in" filter="wipe(left)">
                                      <p:cBhvr>
                                        <p:cTn id="45" dur="500"/>
                                        <p:tgtEl>
                                          <p:spTgt spid="1843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435">
                                            <p:txEl>
                                              <p:pRg st="8" end="8"/>
                                            </p:txEl>
                                          </p:spTgt>
                                        </p:tgtEl>
                                        <p:attrNameLst>
                                          <p:attrName>style.visibility</p:attrName>
                                        </p:attrNameLst>
                                      </p:cBhvr>
                                      <p:to>
                                        <p:strVal val="visible"/>
                                      </p:to>
                                    </p:set>
                                    <p:animEffect transition="in" filter="wipe(left)">
                                      <p:cBhvr>
                                        <p:cTn id="50" dur="500"/>
                                        <p:tgtEl>
                                          <p:spTgt spid="18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600" dirty="0"/>
              <a:t>Psychological Symptoms of </a:t>
            </a:r>
            <a:r>
              <a:rPr lang="en-US" altLang="en-US" sz="3600" dirty="0" err="1"/>
              <a:t>Maths</a:t>
            </a:r>
            <a:r>
              <a:rPr lang="en-US" altLang="en-US" sz="3600" dirty="0"/>
              <a:t> Anxiety	</a:t>
            </a:r>
          </a:p>
        </p:txBody>
      </p:sp>
      <p:sp>
        <p:nvSpPr>
          <p:cNvPr id="24579" name="Rectangle 3" descr="Rectangle: Click to edit Master text styles&#10;Second level&#10;Third level&#10;Fourth level&#10;Fifth level"/>
          <p:cNvSpPr>
            <a:spLocks noGrp="1" noChangeArrowheads="1"/>
          </p:cNvSpPr>
          <p:nvPr>
            <p:ph idx="1"/>
          </p:nvPr>
        </p:nvSpPr>
        <p:spPr/>
        <p:txBody>
          <a:bodyPr/>
          <a:lstStyle/>
          <a:p>
            <a:r>
              <a:rPr lang="en-US" altLang="en-US" dirty="0"/>
              <a:t> negative self-talk</a:t>
            </a:r>
          </a:p>
          <a:p>
            <a:r>
              <a:rPr lang="en-US" altLang="en-US" dirty="0"/>
              <a:t> panic or fear</a:t>
            </a:r>
          </a:p>
          <a:p>
            <a:r>
              <a:rPr lang="en-US" altLang="en-US" dirty="0"/>
              <a:t> worry and apprehension</a:t>
            </a:r>
          </a:p>
          <a:p>
            <a:r>
              <a:rPr lang="en-US" altLang="en-US" dirty="0"/>
              <a:t> desire to flee the situation                                	or avoid it altogether</a:t>
            </a:r>
          </a:p>
          <a:p>
            <a:r>
              <a:rPr lang="en-US" altLang="en-US" dirty="0"/>
              <a:t> a feeling of helplessness or inability to cope</a:t>
            </a:r>
          </a:p>
        </p:txBody>
      </p:sp>
      <p:sp>
        <p:nvSpPr>
          <p:cNvPr id="2" name="Footer Placeholder 1"/>
          <p:cNvSpPr>
            <a:spLocks noGrp="1"/>
          </p:cNvSpPr>
          <p:nvPr>
            <p:ph type="ftr" sz="quarter" idx="11"/>
          </p:nvPr>
        </p:nvSpPr>
        <p:spPr/>
        <p:txBody>
          <a:bodyPr/>
          <a:lstStyle/>
          <a:p>
            <a:r>
              <a:rPr lang="en-GB"/>
              <a:t>www.judyhornigold.co.uk</a:t>
            </a:r>
          </a:p>
        </p:txBody>
      </p:sp>
      <p:pic>
        <p:nvPicPr>
          <p:cNvPr id="5122" name="Picture 2" descr="C:\Users\Judy\AppData\Local\Microsoft\Windows\Temporary Internet Files\Content.IE5\4CNGQ5DJ\MC9000403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216" y="2204864"/>
            <a:ext cx="1549908" cy="182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16232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42"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Effect transition="in" filter="barn(outHorizontal)">
                                      <p:cBhvr>
                                        <p:cTn id="11" dur="500"/>
                                        <p:tgtEl>
                                          <p:spTgt spid="2457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42" fill="hold" grpId="0" nodeType="clickEffect">
                                  <p:stCondLst>
                                    <p:cond delay="0"/>
                                  </p:stCondLst>
                                  <p:childTnLst>
                                    <p:set>
                                      <p:cBhvr>
                                        <p:cTn id="15" dur="1" fill="hold">
                                          <p:stCondLst>
                                            <p:cond delay="0"/>
                                          </p:stCondLst>
                                        </p:cTn>
                                        <p:tgtEl>
                                          <p:spTgt spid="24579">
                                            <p:txEl>
                                              <p:pRg st="2" end="2"/>
                                            </p:txEl>
                                          </p:spTgt>
                                        </p:tgtEl>
                                        <p:attrNameLst>
                                          <p:attrName>style.visibility</p:attrName>
                                        </p:attrNameLst>
                                      </p:cBhvr>
                                      <p:to>
                                        <p:strVal val="visible"/>
                                      </p:to>
                                    </p:set>
                                    <p:animEffect transition="in" filter="barn(outHorizontal)">
                                      <p:cBhvr>
                                        <p:cTn id="16" dur="500"/>
                                        <p:tgtEl>
                                          <p:spTgt spid="2457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42" fill="hold" grpId="0" nodeType="clickEffect">
                                  <p:stCondLst>
                                    <p:cond delay="0"/>
                                  </p:stCondLst>
                                  <p:childTnLst>
                                    <p:set>
                                      <p:cBhvr>
                                        <p:cTn id="20" dur="1" fill="hold">
                                          <p:stCondLst>
                                            <p:cond delay="0"/>
                                          </p:stCondLst>
                                        </p:cTn>
                                        <p:tgtEl>
                                          <p:spTgt spid="24579">
                                            <p:txEl>
                                              <p:pRg st="3" end="3"/>
                                            </p:txEl>
                                          </p:spTgt>
                                        </p:tgtEl>
                                        <p:attrNameLst>
                                          <p:attrName>style.visibility</p:attrName>
                                        </p:attrNameLst>
                                      </p:cBhvr>
                                      <p:to>
                                        <p:strVal val="visible"/>
                                      </p:to>
                                    </p:set>
                                    <p:animEffect transition="in" filter="barn(outHorizontal)">
                                      <p:cBhvr>
                                        <p:cTn id="21" dur="500"/>
                                        <p:tgtEl>
                                          <p:spTgt spid="2457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24579">
                                            <p:txEl>
                                              <p:pRg st="4" end="4"/>
                                            </p:txEl>
                                          </p:spTgt>
                                        </p:tgtEl>
                                        <p:attrNameLst>
                                          <p:attrName>style.visibility</p:attrName>
                                        </p:attrNameLst>
                                      </p:cBhvr>
                                      <p:to>
                                        <p:strVal val="visible"/>
                                      </p:to>
                                    </p:set>
                                    <p:animEffect transition="in" filter="barn(outHorizontal)">
                                      <p:cBhvr>
                                        <p:cTn id="26"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 Anxiety can be related to</a:t>
            </a:r>
          </a:p>
        </p:txBody>
      </p:sp>
      <p:sp>
        <p:nvSpPr>
          <p:cNvPr id="3" name="Content Placeholder 2"/>
          <p:cNvSpPr>
            <a:spLocks noGrp="1"/>
          </p:cNvSpPr>
          <p:nvPr>
            <p:ph idx="1"/>
          </p:nvPr>
        </p:nvSpPr>
        <p:spPr/>
        <p:txBody>
          <a:bodyPr/>
          <a:lstStyle/>
          <a:p>
            <a:pPr marL="0" indent="0">
              <a:buNone/>
            </a:pPr>
            <a:r>
              <a:rPr lang="en-US" b="1" dirty="0"/>
              <a:t>Life Experiences</a:t>
            </a:r>
          </a:p>
          <a:p>
            <a:r>
              <a:rPr lang="en-US" dirty="0"/>
              <a:t>attitudes of parents, teachers or other people in the learning environment</a:t>
            </a:r>
          </a:p>
          <a:p>
            <a:r>
              <a:rPr lang="en-US" dirty="0"/>
              <a:t>some specific incident in a student’s </a:t>
            </a:r>
            <a:r>
              <a:rPr lang="en-US" dirty="0" err="1"/>
              <a:t>maths</a:t>
            </a:r>
            <a:r>
              <a:rPr lang="en-US" dirty="0"/>
              <a:t> history which was frightening or embarrassing</a:t>
            </a:r>
          </a:p>
          <a:p>
            <a:r>
              <a:rPr lang="en-US" dirty="0"/>
              <a:t>poor self-concept caused by past history of failure </a:t>
            </a:r>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60745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 Anxiety can be related to</a:t>
            </a:r>
          </a:p>
        </p:txBody>
      </p:sp>
      <p:sp>
        <p:nvSpPr>
          <p:cNvPr id="3" name="Content Placeholder 2"/>
          <p:cNvSpPr>
            <a:spLocks noGrp="1"/>
          </p:cNvSpPr>
          <p:nvPr>
            <p:ph idx="1"/>
          </p:nvPr>
        </p:nvSpPr>
        <p:spPr/>
        <p:txBody>
          <a:bodyPr>
            <a:normAutofit/>
          </a:bodyPr>
          <a:lstStyle/>
          <a:p>
            <a:pPr marL="0" indent="0">
              <a:buNone/>
            </a:pPr>
            <a:r>
              <a:rPr lang="en-US" b="1" dirty="0"/>
              <a:t>Teaching Techniques</a:t>
            </a:r>
          </a:p>
          <a:p>
            <a:pPr marL="0" indent="0">
              <a:buNone/>
            </a:pPr>
            <a:r>
              <a:rPr lang="en-US" dirty="0"/>
              <a:t>Anxiety can be caused by teaching techniques which emphasize:</a:t>
            </a:r>
          </a:p>
          <a:p>
            <a:r>
              <a:rPr lang="en-US" dirty="0"/>
              <a:t>timed activities</a:t>
            </a:r>
          </a:p>
          <a:p>
            <a:r>
              <a:rPr lang="en-US" dirty="0"/>
              <a:t>the </a:t>
            </a:r>
            <a:r>
              <a:rPr lang="en-US" b="1" i="1" dirty="0"/>
              <a:t>right</a:t>
            </a:r>
            <a:r>
              <a:rPr lang="en-US" dirty="0"/>
              <a:t> answer</a:t>
            </a:r>
          </a:p>
          <a:p>
            <a:r>
              <a:rPr lang="en-US" dirty="0"/>
              <a:t>speed in getting the answer</a:t>
            </a:r>
          </a:p>
          <a:p>
            <a:r>
              <a:rPr lang="en-US" dirty="0"/>
              <a:t>competition among students</a:t>
            </a:r>
          </a:p>
          <a:p>
            <a:r>
              <a:rPr lang="en-US" dirty="0"/>
              <a:t>working in isolation</a:t>
            </a:r>
          </a:p>
          <a:p>
            <a:r>
              <a:rPr lang="en-US" dirty="0"/>
              <a:t>memorization rather than understanding</a:t>
            </a:r>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96182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 lessons</a:t>
            </a:r>
          </a:p>
        </p:txBody>
      </p:sp>
      <p:sp>
        <p:nvSpPr>
          <p:cNvPr id="3" name="Content Placeholder 2"/>
          <p:cNvSpPr>
            <a:spLocks noGrp="1"/>
          </p:cNvSpPr>
          <p:nvPr>
            <p:ph idx="1"/>
          </p:nvPr>
        </p:nvSpPr>
        <p:spPr/>
        <p:txBody>
          <a:bodyPr>
            <a:normAutofit/>
          </a:bodyPr>
          <a:lstStyle/>
          <a:p>
            <a:r>
              <a:rPr lang="en-US" dirty="0"/>
              <a:t>“</a:t>
            </a:r>
            <a:r>
              <a:rPr lang="en-US" i="1" dirty="0"/>
              <a:t>Evidence suggests that math anxiety results more from the way the subject is presented than from the subject itself</a:t>
            </a:r>
            <a:r>
              <a:rPr lang="en-US" dirty="0"/>
              <a:t>.”  </a:t>
            </a:r>
          </a:p>
          <a:p>
            <a:endParaRPr lang="en-US" dirty="0"/>
          </a:p>
          <a:p>
            <a:endParaRPr lang="en-US" dirty="0"/>
          </a:p>
          <a:p>
            <a:pPr marL="0" indent="0">
              <a:buNone/>
            </a:pPr>
            <a:r>
              <a:rPr lang="en-US" dirty="0"/>
              <a:t> 					J. Greenwood  (1984)</a:t>
            </a:r>
          </a:p>
          <a:p>
            <a:endParaRPr lang="en-GB" dirty="0"/>
          </a:p>
        </p:txBody>
      </p:sp>
      <p:sp>
        <p:nvSpPr>
          <p:cNvPr id="4" name="Footer Placeholder 3"/>
          <p:cNvSpPr>
            <a:spLocks noGrp="1"/>
          </p:cNvSpPr>
          <p:nvPr>
            <p:ph type="ftr" sz="quarter" idx="11"/>
          </p:nvPr>
        </p:nvSpPr>
        <p:spPr/>
        <p:txBody>
          <a:bodyPr/>
          <a:lstStyle/>
          <a:p>
            <a:r>
              <a:rPr lang="en-GB"/>
              <a:t>www.judyhornigold.co.uk</a:t>
            </a:r>
          </a:p>
        </p:txBody>
      </p:sp>
      <p:pic>
        <p:nvPicPr>
          <p:cNvPr id="7170" name="Picture 2" descr="C:\Users\Judy\AppData\Local\Microsoft\Windows\Temporary Internet Files\Content.IE5\7XRG5R5S\MP9004385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9970" y="4571714"/>
            <a:ext cx="1424507" cy="106905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Judy\AppData\Local\Microsoft\Windows\Temporary Internet Files\Content.IE5\YOLHMTX0\MC9003108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9656" y="3861048"/>
            <a:ext cx="1838858" cy="171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95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a:t>
            </a:r>
          </a:p>
        </p:txBody>
      </p:sp>
      <p:sp>
        <p:nvSpPr>
          <p:cNvPr id="3" name="Content Placeholder 2"/>
          <p:cNvSpPr>
            <a:spLocks noGrp="1"/>
          </p:cNvSpPr>
          <p:nvPr>
            <p:ph idx="1"/>
          </p:nvPr>
        </p:nvSpPr>
        <p:spPr/>
        <p:txBody>
          <a:bodyPr/>
          <a:lstStyle/>
          <a:p>
            <a:r>
              <a:rPr lang="en-GB" dirty="0"/>
              <a:t>Do you have  maths anxiety?</a:t>
            </a:r>
          </a:p>
          <a:p>
            <a:endParaRPr lang="en-GB" dirty="0"/>
          </a:p>
          <a:p>
            <a:r>
              <a:rPr lang="en-GB" dirty="0"/>
              <a:t>What situations make you anxious?</a:t>
            </a:r>
          </a:p>
          <a:p>
            <a:endParaRPr lang="en-GB" dirty="0"/>
          </a:p>
          <a:p>
            <a:r>
              <a:rPr lang="en-GB" dirty="0"/>
              <a:t>Does your teaching minimise anxiety for your learners?</a:t>
            </a:r>
          </a:p>
          <a:p>
            <a:endParaRPr lang="en-GB" dirty="0"/>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419487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over come maths anxiety</a:t>
            </a:r>
          </a:p>
        </p:txBody>
      </p:sp>
      <p:sp>
        <p:nvSpPr>
          <p:cNvPr id="3" name="Content Placeholder 2"/>
          <p:cNvSpPr>
            <a:spLocks noGrp="1"/>
          </p:cNvSpPr>
          <p:nvPr>
            <p:ph idx="1"/>
          </p:nvPr>
        </p:nvSpPr>
        <p:spPr>
          <a:xfrm>
            <a:off x="838200" y="1388302"/>
            <a:ext cx="10515600" cy="4968047"/>
          </a:xfrm>
        </p:spPr>
        <p:txBody>
          <a:bodyPr>
            <a:normAutofit fontScale="85000" lnSpcReduction="20000"/>
          </a:bodyPr>
          <a:lstStyle/>
          <a:p>
            <a:r>
              <a:rPr lang="en-GB" dirty="0"/>
              <a:t>Techniques</a:t>
            </a:r>
          </a:p>
          <a:p>
            <a:endParaRPr lang="en-GB" dirty="0"/>
          </a:p>
          <a:p>
            <a:r>
              <a:rPr lang="en-GB" dirty="0"/>
              <a:t>Foster the idea that mistakes are good</a:t>
            </a:r>
          </a:p>
          <a:p>
            <a:endParaRPr lang="en-GB" dirty="0"/>
          </a:p>
          <a:p>
            <a:r>
              <a:rPr lang="en-GB" dirty="0"/>
              <a:t>Don’t emphasise speed in Maths</a:t>
            </a:r>
          </a:p>
          <a:p>
            <a:endParaRPr lang="en-GB" dirty="0"/>
          </a:p>
          <a:p>
            <a:r>
              <a:rPr lang="en-GB" dirty="0"/>
              <a:t>Spend time developing number sense at an early age</a:t>
            </a:r>
          </a:p>
          <a:p>
            <a:pPr marL="0" indent="0">
              <a:buNone/>
            </a:pPr>
            <a:endParaRPr lang="en-GB" dirty="0"/>
          </a:p>
          <a:p>
            <a:r>
              <a:rPr lang="en-GB" dirty="0"/>
              <a:t>Encourage a relaxed participatory atmosphere </a:t>
            </a:r>
          </a:p>
          <a:p>
            <a:pPr marL="0" indent="0">
              <a:buNone/>
            </a:pPr>
            <a:r>
              <a:rPr lang="en-GB" dirty="0"/>
              <a:t>( Number Talks)</a:t>
            </a:r>
          </a:p>
          <a:p>
            <a:endParaRPr lang="en-GB" dirty="0"/>
          </a:p>
          <a:p>
            <a:r>
              <a:rPr lang="en-GB" dirty="0"/>
              <a:t>Use concrete manipulatives in a way that develops understanding </a:t>
            </a:r>
          </a:p>
          <a:p>
            <a:pPr marL="0" indent="0">
              <a:buNone/>
            </a:pPr>
            <a:r>
              <a:rPr lang="en-GB" dirty="0"/>
              <a:t>( Singapore Maths)</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1860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Techniques to overcome Maths anxiety</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David Sheffield , University of Derby</a:t>
            </a:r>
          </a:p>
          <a:p>
            <a:r>
              <a:rPr lang="en-GB" dirty="0"/>
              <a:t>Short targeted intervention- 20 minutes for 5 days</a:t>
            </a:r>
          </a:p>
          <a:p>
            <a:r>
              <a:rPr lang="en-GB" dirty="0"/>
              <a:t>Writing down your worries- based on Emotion Regulation Theory (Klein and </a:t>
            </a:r>
            <a:r>
              <a:rPr lang="en-GB" dirty="0" err="1"/>
              <a:t>Boals</a:t>
            </a:r>
            <a:r>
              <a:rPr lang="en-GB" dirty="0"/>
              <a:t> 2001)</a:t>
            </a:r>
          </a:p>
          <a:p>
            <a:r>
              <a:rPr lang="en-GB" dirty="0"/>
              <a:t>Reappraisal of anxiety- </a:t>
            </a:r>
            <a:r>
              <a:rPr lang="en-GB" dirty="0" err="1"/>
              <a:t>Beltzer</a:t>
            </a:r>
            <a:r>
              <a:rPr lang="en-GB" dirty="0"/>
              <a:t>, Nock, Peter and Jamieson (2014)</a:t>
            </a:r>
          </a:p>
          <a:p>
            <a:endParaRPr lang="en-GB" dirty="0"/>
          </a:p>
          <a:p>
            <a:pPr marL="0" indent="0">
              <a:buNone/>
            </a:pPr>
            <a:r>
              <a:rPr lang="en-GB" dirty="0"/>
              <a:t>Deep breathing/Slow breathing</a:t>
            </a:r>
          </a:p>
          <a:p>
            <a:pPr marL="0" indent="0">
              <a:buNone/>
            </a:pPr>
            <a:endParaRPr lang="en-GB" dirty="0"/>
          </a:p>
          <a:p>
            <a:pPr marL="0" indent="0">
              <a:buNone/>
            </a:pPr>
            <a:r>
              <a:rPr lang="en-GB" dirty="0"/>
              <a:t>Imagining Safe place</a:t>
            </a:r>
          </a:p>
          <a:p>
            <a:pPr marL="0" indent="0">
              <a:buNone/>
            </a:pPr>
            <a:endParaRPr lang="en-GB" dirty="0"/>
          </a:p>
          <a:p>
            <a:pPr marL="0" indent="0">
              <a:buNone/>
            </a:pPr>
            <a:r>
              <a:rPr lang="en-GB" dirty="0"/>
              <a:t>Humour</a:t>
            </a:r>
          </a:p>
          <a:p>
            <a:pPr marL="0" indent="0">
              <a:buNone/>
            </a:pPr>
            <a:endParaRPr lang="en-GB" dirty="0"/>
          </a:p>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4246512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a:p>
            <a:endParaRPr lang="en-GB" dirty="0"/>
          </a:p>
        </p:txBody>
      </p:sp>
      <p:sp>
        <p:nvSpPr>
          <p:cNvPr id="4" name="Footer Placeholder 3"/>
          <p:cNvSpPr>
            <a:spLocks noGrp="1"/>
          </p:cNvSpPr>
          <p:nvPr>
            <p:ph type="ftr" sz="quarter" idx="11"/>
          </p:nvPr>
        </p:nvSpPr>
        <p:spPr/>
        <p:txBody>
          <a:bodyPr/>
          <a:lstStyle/>
          <a:p>
            <a:r>
              <a:rPr lang="en-GB"/>
              <a:t>www.judyhornigold.co.uk</a:t>
            </a:r>
          </a:p>
        </p:txBody>
      </p:sp>
      <p:pic>
        <p:nvPicPr>
          <p:cNvPr id="1026" name="Picture 2" descr="Image result for maths jok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0226" y="1181100"/>
            <a:ext cx="5046594" cy="50465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ths jo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89" y="2180397"/>
            <a:ext cx="544285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704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Mistakes are good</a:t>
            </a:r>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78692" y="1600201"/>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562110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Session Overview</a:t>
            </a:r>
          </a:p>
        </p:txBody>
      </p:sp>
      <p:sp>
        <p:nvSpPr>
          <p:cNvPr id="3" name="Content Placeholder 2"/>
          <p:cNvSpPr>
            <a:spLocks noGrp="1"/>
          </p:cNvSpPr>
          <p:nvPr>
            <p:ph idx="1"/>
          </p:nvPr>
        </p:nvSpPr>
        <p:spPr>
          <a:xfrm>
            <a:off x="983974" y="1322042"/>
            <a:ext cx="10515600" cy="4895850"/>
          </a:xfrm>
        </p:spPr>
        <p:txBody>
          <a:bodyPr>
            <a:noAutofit/>
          </a:bodyPr>
          <a:lstStyle/>
          <a:p>
            <a:pPr marL="0" indent="0">
              <a:buNone/>
            </a:pPr>
            <a:r>
              <a:rPr lang="en-GB" b="1" dirty="0"/>
              <a:t>Maths Anxiety</a:t>
            </a:r>
          </a:p>
          <a:p>
            <a:pPr marL="0" indent="0">
              <a:buNone/>
            </a:pPr>
            <a:r>
              <a:rPr lang="en-GB" dirty="0"/>
              <a:t>How to overcome maths anxiety</a:t>
            </a:r>
          </a:p>
          <a:p>
            <a:pPr marL="0" indent="0">
              <a:buNone/>
            </a:pPr>
            <a:r>
              <a:rPr lang="en-GB" dirty="0"/>
              <a:t>Techniques</a:t>
            </a:r>
          </a:p>
          <a:p>
            <a:pPr marL="0" indent="0">
              <a:buNone/>
            </a:pPr>
            <a:r>
              <a:rPr lang="en-GB" dirty="0"/>
              <a:t>Growth Mindset</a:t>
            </a:r>
          </a:p>
          <a:p>
            <a:pPr marL="0" indent="0">
              <a:buNone/>
            </a:pPr>
            <a:r>
              <a:rPr lang="en-GB" dirty="0"/>
              <a:t>Number sense</a:t>
            </a:r>
          </a:p>
          <a:p>
            <a:pPr marL="0" indent="0">
              <a:buNone/>
            </a:pPr>
            <a:r>
              <a:rPr lang="en-GB" dirty="0"/>
              <a:t>Number talks</a:t>
            </a:r>
          </a:p>
          <a:p>
            <a:pPr marL="0" indent="0">
              <a:buNone/>
            </a:pPr>
            <a:endParaRPr lang="en-GB" dirty="0"/>
          </a:p>
          <a:p>
            <a:pPr marL="0" indent="0">
              <a:buNone/>
            </a:pPr>
            <a:r>
              <a:rPr lang="en-GB" b="1" dirty="0"/>
              <a:t>Working Memory</a:t>
            </a:r>
          </a:p>
          <a:p>
            <a:pPr marL="0" indent="0">
              <a:buNone/>
            </a:pPr>
            <a:r>
              <a:rPr lang="en-GB" dirty="0"/>
              <a:t>How to improve memory function </a:t>
            </a:r>
          </a:p>
          <a:p>
            <a:pPr marL="0" indent="0">
              <a:buNone/>
            </a:pPr>
            <a:endParaRPr lang="en-GB" dirty="0"/>
          </a:p>
          <a:p>
            <a:pPr marL="0" indent="0">
              <a:buNone/>
            </a:pPr>
            <a:endParaRPr lang="en-GB" dirty="0"/>
          </a:p>
          <a:p>
            <a:pPr marL="0" indent="0">
              <a:buNone/>
            </a:pPr>
            <a:r>
              <a:rPr lang="en-GB" dirty="0"/>
              <a:t>	</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69849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www.judyhornigold.co.uk</a:t>
            </a:r>
          </a:p>
        </p:txBody>
      </p:sp>
      <p:sp>
        <p:nvSpPr>
          <p:cNvPr id="5" name="Slide Number Placeholder 4"/>
          <p:cNvSpPr>
            <a:spLocks noGrp="1"/>
          </p:cNvSpPr>
          <p:nvPr>
            <p:ph type="sldNum" sz="quarter" idx="12"/>
          </p:nvPr>
        </p:nvSpPr>
        <p:spPr/>
        <p:txBody>
          <a:bodyPr/>
          <a:lstStyle/>
          <a:p>
            <a:fld id="{14376828-4DFB-4ADE-8341-27A989A6C521}" type="slidenum">
              <a:rPr lang="en-GB" smtClean="0"/>
              <a:t>20</a:t>
            </a:fld>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7688" y="1756948"/>
            <a:ext cx="5328592" cy="399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06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Mistakes</a:t>
            </a:r>
          </a:p>
        </p:txBody>
      </p:sp>
      <p:sp>
        <p:nvSpPr>
          <p:cNvPr id="3" name="Content Placeholder 2"/>
          <p:cNvSpPr>
            <a:spLocks noGrp="1"/>
          </p:cNvSpPr>
          <p:nvPr>
            <p:ph idx="1"/>
          </p:nvPr>
        </p:nvSpPr>
        <p:spPr/>
        <p:txBody>
          <a:bodyPr/>
          <a:lstStyle/>
          <a:p>
            <a:r>
              <a:rPr lang="en-GB" dirty="0"/>
              <a:t>‘Every time a student makes a mistake in maths they grow a new synapse’</a:t>
            </a:r>
          </a:p>
          <a:p>
            <a:pPr marL="0" indent="0">
              <a:buNone/>
            </a:pPr>
            <a:r>
              <a:rPr lang="en-GB" dirty="0"/>
              <a:t>						Carol </a:t>
            </a:r>
            <a:r>
              <a:rPr lang="en-GB" dirty="0" err="1"/>
              <a:t>Dweck</a:t>
            </a: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5800" y="3565005"/>
            <a:ext cx="3404196" cy="2553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073199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Mistakes matter</a:t>
            </a:r>
          </a:p>
        </p:txBody>
      </p:sp>
      <p:sp>
        <p:nvSpPr>
          <p:cNvPr id="3" name="Content Placeholder 2"/>
          <p:cNvSpPr>
            <a:spLocks noGrp="1"/>
          </p:cNvSpPr>
          <p:nvPr>
            <p:ph idx="1"/>
          </p:nvPr>
        </p:nvSpPr>
        <p:spPr/>
        <p:txBody>
          <a:bodyPr/>
          <a:lstStyle/>
          <a:p>
            <a:r>
              <a:rPr lang="en-GB" dirty="0"/>
              <a:t>Mistakes are vital in maths</a:t>
            </a:r>
          </a:p>
          <a:p>
            <a:endParaRPr lang="en-GB" dirty="0"/>
          </a:p>
          <a:p>
            <a:r>
              <a:rPr lang="en-GB" dirty="0"/>
              <a:t>New data has shown that the brain grows when a mistake is made</a:t>
            </a:r>
          </a:p>
          <a:p>
            <a:endParaRPr lang="en-GB" dirty="0"/>
          </a:p>
          <a:p>
            <a:r>
              <a:rPr lang="en-GB" dirty="0"/>
              <a:t>No growth when the answer is correct</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67807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Mistakes are good</a:t>
            </a:r>
          </a:p>
        </p:txBody>
      </p:sp>
      <p:sp>
        <p:nvSpPr>
          <p:cNvPr id="3" name="Content Placeholder 2"/>
          <p:cNvSpPr>
            <a:spLocks noGrp="1"/>
          </p:cNvSpPr>
          <p:nvPr>
            <p:ph idx="1"/>
          </p:nvPr>
        </p:nvSpPr>
        <p:spPr/>
        <p:txBody>
          <a:bodyPr>
            <a:normAutofit/>
          </a:bodyPr>
          <a:lstStyle/>
          <a:p>
            <a:r>
              <a:rPr lang="en-GB" dirty="0"/>
              <a:t>Move from a performance culture to one where tasks are open and promote growth</a:t>
            </a:r>
          </a:p>
          <a:p>
            <a:endParaRPr lang="en-GB" dirty="0"/>
          </a:p>
          <a:p>
            <a:r>
              <a:rPr lang="en-GB" dirty="0"/>
              <a:t>Give challenging work</a:t>
            </a:r>
          </a:p>
          <a:p>
            <a:endParaRPr lang="en-GB" dirty="0"/>
          </a:p>
          <a:p>
            <a:r>
              <a:rPr lang="en-GB" dirty="0"/>
              <a:t>Value persistence</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56635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a:t>
            </a:r>
          </a:p>
        </p:txBody>
      </p:sp>
      <p:sp>
        <p:nvSpPr>
          <p:cNvPr id="4" name="Footer Placeholder 3"/>
          <p:cNvSpPr>
            <a:spLocks noGrp="1"/>
          </p:cNvSpPr>
          <p:nvPr>
            <p:ph type="ftr" sz="quarter" idx="11"/>
          </p:nvPr>
        </p:nvSpPr>
        <p:spPr/>
        <p:txBody>
          <a:bodyPr/>
          <a:lstStyle/>
          <a:p>
            <a:r>
              <a:rPr lang="en-GB"/>
              <a:t>www.judyhornigold.co.uk</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0" y="1958181"/>
            <a:ext cx="5715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3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Does it matter how quickly</a:t>
            </a:r>
            <a:br>
              <a:rPr lang="en-GB" dirty="0"/>
            </a:br>
            <a:r>
              <a:rPr lang="en-GB" dirty="0"/>
              <a:t> we can answer?</a:t>
            </a:r>
          </a:p>
        </p:txBody>
      </p:sp>
      <p:sp>
        <p:nvSpPr>
          <p:cNvPr id="3" name="Content Placeholder 2"/>
          <p:cNvSpPr>
            <a:spLocks noGrp="1"/>
          </p:cNvSpPr>
          <p:nvPr>
            <p:ph idx="1"/>
          </p:nvPr>
        </p:nvSpPr>
        <p:spPr/>
        <p:txBody>
          <a:bodyPr>
            <a:normAutofit/>
          </a:bodyPr>
          <a:lstStyle/>
          <a:p>
            <a:r>
              <a:rPr lang="en-GB" dirty="0"/>
              <a:t>Research evidence shows that maths should never be associated with speed</a:t>
            </a:r>
          </a:p>
          <a:p>
            <a:r>
              <a:rPr lang="en-GB" dirty="0"/>
              <a:t>Timed tests cause the early onset of maths anxiety for about 1/3 of the children in the class</a:t>
            </a:r>
          </a:p>
          <a:p>
            <a:r>
              <a:rPr lang="en-GB" dirty="0"/>
              <a:t>Being fast at maths is not the same as being  good at maths</a:t>
            </a:r>
          </a:p>
          <a:p>
            <a:r>
              <a:rPr lang="en-GB" dirty="0"/>
              <a:t>Most mathematicians think slowly and deeply</a:t>
            </a:r>
          </a:p>
        </p:txBody>
      </p:sp>
      <p:sp>
        <p:nvSpPr>
          <p:cNvPr id="4" name="Footer Placeholder 3"/>
          <p:cNvSpPr>
            <a:spLocks noGrp="1"/>
          </p:cNvSpPr>
          <p:nvPr>
            <p:ph type="ftr" sz="quarter" idx="11"/>
          </p:nvPr>
        </p:nvSpPr>
        <p:spPr/>
        <p:txBody>
          <a:bodyPr/>
          <a:lstStyle/>
          <a:p>
            <a:r>
              <a:rPr lang="en-GB"/>
              <a:t>www.judyhornigold.co.uk</a:t>
            </a:r>
          </a:p>
        </p:txBody>
      </p:sp>
      <p:pic>
        <p:nvPicPr>
          <p:cNvPr id="10242" name="Picture 2" descr="C:\Users\Judy\AppData\Local\Microsoft\Windows\Temporary Internet Files\Content.IE5\4CNGQ5DJ\MP9004422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0376" y="188641"/>
            <a:ext cx="1023578" cy="136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79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Lauren Schwartz- Fields Medal</a:t>
            </a:r>
          </a:p>
        </p:txBody>
      </p:sp>
      <p:sp>
        <p:nvSpPr>
          <p:cNvPr id="3" name="Content Placeholder 2"/>
          <p:cNvSpPr>
            <a:spLocks noGrp="1"/>
          </p:cNvSpPr>
          <p:nvPr>
            <p:ph idx="1"/>
          </p:nvPr>
        </p:nvSpPr>
        <p:spPr>
          <a:xfrm>
            <a:off x="838200" y="1388303"/>
            <a:ext cx="10515600" cy="5118514"/>
          </a:xfrm>
        </p:spPr>
        <p:txBody>
          <a:bodyPr>
            <a:normAutofit lnSpcReduction="10000"/>
          </a:bodyPr>
          <a:lstStyle/>
          <a:p>
            <a:pPr marL="0" indent="0">
              <a:buNone/>
            </a:pPr>
            <a:r>
              <a:rPr lang="en-GB" dirty="0"/>
              <a:t>‘ I was always deeply uncertain about my own intellectual capacity; I thought I was unintelligent. And it is true that I was, and still am, rather slow. I need time to seize things because I always need to understand them fully. Towards the end of the eleventh grade, I secretly thought of myself as stupid. I worried about this for a long time.</a:t>
            </a:r>
          </a:p>
          <a:p>
            <a:pPr marL="0" indent="0">
              <a:buNone/>
            </a:pPr>
            <a:endParaRPr lang="en-GB" dirty="0"/>
          </a:p>
          <a:p>
            <a:pPr marL="0" indent="0">
              <a:buNone/>
            </a:pPr>
            <a:r>
              <a:rPr lang="en-GB" dirty="0"/>
              <a:t>I’m still just as slow . . . . At the end of the eleventh grade, I took the measure of the situation, and came to the conclusion that rapidity doesn’t have a precise relation to intelligence. What is important is to deeply understand things and their relations to each other. This is where intelligence lies. The fact of being quick or slow isn’t really relevant.’ </a:t>
            </a:r>
            <a:endParaRPr lang="en-GB" i="1" dirty="0"/>
          </a:p>
          <a:p>
            <a:pPr marL="0" indent="0">
              <a:buNone/>
            </a:pPr>
            <a:r>
              <a:rPr lang="en-GB" sz="2200" i="1" dirty="0"/>
              <a:t>A Mathematician Grappling with His Century </a:t>
            </a:r>
            <a:r>
              <a:rPr lang="en-GB" sz="2200" dirty="0"/>
              <a:t>(2001)</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765902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Mindset</a:t>
            </a:r>
            <a:endParaRPr lang="en-GB" dirty="0"/>
          </a:p>
        </p:txBody>
      </p:sp>
      <p:sp>
        <p:nvSpPr>
          <p:cNvPr id="3" name="Content Placeholder 2"/>
          <p:cNvSpPr>
            <a:spLocks noGrp="1"/>
          </p:cNvSpPr>
          <p:nvPr>
            <p:ph idx="1"/>
          </p:nvPr>
        </p:nvSpPr>
        <p:spPr/>
        <p:txBody>
          <a:bodyPr/>
          <a:lstStyle/>
          <a:p>
            <a:pPr marL="0" indent="0" algn="ctr">
              <a:buNone/>
            </a:pPr>
            <a:r>
              <a:rPr lang="en-GB" dirty="0"/>
              <a:t>How important are the ideas that students hold about their own ability?</a:t>
            </a:r>
          </a:p>
          <a:p>
            <a:pPr algn="ctr"/>
            <a:endParaRPr lang="en-GB"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1865" y="2924945"/>
            <a:ext cx="2592289" cy="3198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404863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Carol </a:t>
            </a:r>
            <a:r>
              <a:rPr lang="en-GB" dirty="0" err="1"/>
              <a:t>Dweck</a:t>
            </a:r>
            <a:r>
              <a:rPr lang="en-GB" dirty="0"/>
              <a:t>: </a:t>
            </a:r>
            <a:r>
              <a:rPr lang="en-GB" dirty="0" err="1"/>
              <a:t>Mindset</a:t>
            </a:r>
            <a:endParaRPr lang="en-GB" dirty="0"/>
          </a:p>
        </p:txBody>
      </p:sp>
      <p:sp>
        <p:nvSpPr>
          <p:cNvPr id="3" name="Content Placeholder 2"/>
          <p:cNvSpPr>
            <a:spLocks noGrp="1"/>
          </p:cNvSpPr>
          <p:nvPr>
            <p:ph idx="1"/>
          </p:nvPr>
        </p:nvSpPr>
        <p:spPr/>
        <p:txBody>
          <a:bodyPr>
            <a:normAutofit/>
          </a:bodyPr>
          <a:lstStyle/>
          <a:p>
            <a:r>
              <a:rPr lang="en-GB" dirty="0"/>
              <a:t>Fixed </a:t>
            </a:r>
            <a:r>
              <a:rPr lang="en-GB" dirty="0" err="1"/>
              <a:t>mindset</a:t>
            </a:r>
            <a:r>
              <a:rPr lang="en-GB" dirty="0"/>
              <a:t>: Maths ability is a gift</a:t>
            </a:r>
          </a:p>
          <a:p>
            <a:endParaRPr lang="en-GB" dirty="0"/>
          </a:p>
          <a:p>
            <a:r>
              <a:rPr lang="en-GB" dirty="0"/>
              <a:t>Growth </a:t>
            </a:r>
            <a:r>
              <a:rPr lang="en-GB" dirty="0" err="1"/>
              <a:t>mindset</a:t>
            </a:r>
            <a:r>
              <a:rPr lang="en-GB" dirty="0"/>
              <a:t>: Maths ability grows with experience , persistence, learn from mistakes, determination to keep going, encouraged by other’s success</a:t>
            </a:r>
          </a:p>
          <a:p>
            <a:pPr marL="0" indent="0">
              <a:buNone/>
            </a:pPr>
            <a:r>
              <a:rPr lang="en-GB" sz="2600" dirty="0"/>
              <a:t>	</a:t>
            </a:r>
          </a:p>
          <a:p>
            <a:pPr marL="0" indent="0">
              <a:buNone/>
            </a:pPr>
            <a:r>
              <a:rPr lang="en-GB" sz="2600" dirty="0"/>
              <a:t>	</a:t>
            </a:r>
            <a:r>
              <a:rPr lang="en-GB" sz="2600" dirty="0" err="1"/>
              <a:t>Mindset</a:t>
            </a:r>
            <a:r>
              <a:rPr lang="en-GB" sz="2600" dirty="0"/>
              <a:t>: The New Psychology of Success (2007)</a:t>
            </a:r>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15163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Carol </a:t>
            </a:r>
            <a:r>
              <a:rPr lang="en-GB" dirty="0" err="1"/>
              <a:t>Dweck</a:t>
            </a:r>
            <a:endParaRPr lang="en-GB" dirty="0"/>
          </a:p>
        </p:txBody>
      </p:sp>
      <p:sp>
        <p:nvSpPr>
          <p:cNvPr id="3" name="Content Placeholder 2"/>
          <p:cNvSpPr>
            <a:spLocks noGrp="1"/>
          </p:cNvSpPr>
          <p:nvPr>
            <p:ph idx="1"/>
          </p:nvPr>
        </p:nvSpPr>
        <p:spPr/>
        <p:txBody>
          <a:bodyPr/>
          <a:lstStyle/>
          <a:p>
            <a:pPr marL="0" indent="0">
              <a:buNone/>
            </a:pPr>
            <a:r>
              <a:rPr lang="en-GB" dirty="0"/>
              <a:t>We can all be ‘fly </a:t>
            </a:r>
            <a:r>
              <a:rPr lang="en-GB" dirty="0" err="1"/>
              <a:t>highers’</a:t>
            </a:r>
            <a:endParaRPr lang="en-GB" dirty="0"/>
          </a:p>
          <a:p>
            <a:pPr marL="0" indent="0">
              <a:buNone/>
            </a:pPr>
            <a:r>
              <a:rPr lang="en-GB" dirty="0"/>
              <a:t>We are not all ‘high fliers’</a:t>
            </a:r>
          </a:p>
          <a:p>
            <a:pPr marL="0" indent="0">
              <a:buNone/>
            </a:pPr>
            <a:endParaRPr lang="en-GB" dirty="0"/>
          </a:p>
          <a:p>
            <a:pPr marL="0" indent="0">
              <a:buNone/>
            </a:pPr>
            <a:r>
              <a:rPr lang="en-GB" dirty="0"/>
              <a:t>The higher you want to build</a:t>
            </a:r>
          </a:p>
          <a:p>
            <a:pPr marL="0" indent="0">
              <a:buNone/>
            </a:pPr>
            <a:r>
              <a:rPr lang="en-GB" dirty="0"/>
              <a:t> the deeper the foundations </a:t>
            </a:r>
          </a:p>
          <a:p>
            <a:pPr marL="0" indent="0">
              <a:buNone/>
            </a:pPr>
            <a:r>
              <a:rPr lang="en-GB" dirty="0"/>
              <a:t>need to be</a:t>
            </a:r>
          </a:p>
          <a:p>
            <a:endParaRPr lang="en-GB" dirty="0"/>
          </a:p>
          <a:p>
            <a:endParaRPr lang="en-GB" dirty="0"/>
          </a:p>
        </p:txBody>
      </p:sp>
      <p:sp>
        <p:nvSpPr>
          <p:cNvPr id="4" name="Footer Placeholder 3"/>
          <p:cNvSpPr>
            <a:spLocks noGrp="1"/>
          </p:cNvSpPr>
          <p:nvPr>
            <p:ph type="ftr" sz="quarter" idx="11"/>
          </p:nvPr>
        </p:nvSpPr>
        <p:spPr/>
        <p:txBody>
          <a:bodyPr/>
          <a:lstStyle/>
          <a:p>
            <a:r>
              <a:rPr lang="en-GB"/>
              <a:t>www.judyhornigold.co.uk</a:t>
            </a:r>
          </a:p>
        </p:txBody>
      </p:sp>
      <p:pic>
        <p:nvPicPr>
          <p:cNvPr id="5" name="Picture 4" descr="skyscraper steel foundation, Calgar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113" y="893782"/>
            <a:ext cx="3594652" cy="4787425"/>
          </a:xfrm>
          <a:prstGeom prst="rect">
            <a:avLst/>
          </a:prstGeom>
        </p:spPr>
      </p:pic>
    </p:spTree>
    <p:extLst>
      <p:ext uri="{BB962C8B-B14F-4D97-AF65-F5344CB8AC3E}">
        <p14:creationId xmlns:p14="http://schemas.microsoft.com/office/powerpoint/2010/main" val="304077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300" y="1371600"/>
            <a:ext cx="72326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extLst/>
        </p:spPr>
        <p:txBody>
          <a:bodyPr/>
          <a:lstStyle/>
          <a:p>
            <a:pPr algn="ctr">
              <a:defRPr/>
            </a:pPr>
            <a:r>
              <a:rPr lang="en-US" dirty="0"/>
              <a:t>Math Anxiety</a:t>
            </a:r>
          </a:p>
        </p:txBody>
      </p:sp>
      <p:sp>
        <p:nvSpPr>
          <p:cNvPr id="2" name="Footer Placeholder 1"/>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16955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Plasticity of the brain</a:t>
            </a:r>
          </a:p>
        </p:txBody>
      </p:sp>
      <p:pic>
        <p:nvPicPr>
          <p:cNvPr id="8194" name="Picture 2" descr="C:\Users\Judy\AppData\Local\Microsoft\Windows\Temporary Internet Files\Content.IE5\YOLHMTX0\MP9003858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2204864"/>
            <a:ext cx="4712568" cy="336612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951997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p>
        </p:txBody>
      </p:sp>
      <p:sp>
        <p:nvSpPr>
          <p:cNvPr id="3" name="Content Placeholder 2"/>
          <p:cNvSpPr>
            <a:spLocks noGrp="1"/>
          </p:cNvSpPr>
          <p:nvPr>
            <p:ph idx="1"/>
          </p:nvPr>
        </p:nvSpPr>
        <p:spPr/>
        <p:txBody>
          <a:bodyPr>
            <a:normAutofit/>
          </a:bodyPr>
          <a:lstStyle/>
          <a:p>
            <a:endParaRPr lang="en-GB" dirty="0"/>
          </a:p>
          <a:p>
            <a:r>
              <a:rPr lang="en-GB" dirty="0"/>
              <a:t>London taxi drivers</a:t>
            </a:r>
          </a:p>
          <a:p>
            <a:endParaRPr lang="en-GB" dirty="0"/>
          </a:p>
          <a:p>
            <a:r>
              <a:rPr lang="en-GB" dirty="0"/>
              <a:t>6 year old epileptic</a:t>
            </a:r>
          </a:p>
          <a:p>
            <a:endParaRPr lang="en-GB" dirty="0"/>
          </a:p>
          <a:p>
            <a:r>
              <a:rPr lang="en-GB" dirty="0"/>
              <a:t>3 week training programme- 10 minutes a day</a:t>
            </a:r>
          </a:p>
          <a:p>
            <a:endParaRPr lang="en-GB" dirty="0"/>
          </a:p>
          <a:p>
            <a:endParaRPr lang="en-GB" dirty="0"/>
          </a:p>
        </p:txBody>
      </p:sp>
      <p:sp>
        <p:nvSpPr>
          <p:cNvPr id="4" name="Footer Placeholder 3"/>
          <p:cNvSpPr>
            <a:spLocks noGrp="1"/>
          </p:cNvSpPr>
          <p:nvPr>
            <p:ph type="ftr" sz="quarter" idx="11"/>
          </p:nvPr>
        </p:nvSpPr>
        <p:spPr/>
        <p:txBody>
          <a:bodyPr/>
          <a:lstStyle/>
          <a:p>
            <a:r>
              <a:rPr lang="en-GB"/>
              <a:t>www.judyhornigold.co.uk</a:t>
            </a:r>
          </a:p>
        </p:txBody>
      </p:sp>
      <p:pic>
        <p:nvPicPr>
          <p:cNvPr id="9218" name="Picture 2" descr="C:\Users\Judy\AppData\Local\Microsoft\Windows\Temporary Internet Files\Content.IE5\YXCYBL7F\MC9003209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0137" y="1772817"/>
            <a:ext cx="1803197" cy="148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21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Implications</a:t>
            </a:r>
          </a:p>
        </p:txBody>
      </p:sp>
      <p:sp>
        <p:nvSpPr>
          <p:cNvPr id="3" name="Content Placeholder 2"/>
          <p:cNvSpPr>
            <a:spLocks noGrp="1"/>
          </p:cNvSpPr>
          <p:nvPr>
            <p:ph idx="1"/>
          </p:nvPr>
        </p:nvSpPr>
        <p:spPr/>
        <p:txBody>
          <a:bodyPr/>
          <a:lstStyle/>
          <a:p>
            <a:r>
              <a:rPr lang="en-GB" dirty="0"/>
              <a:t>Each child has enormous potential to grow their brain, no matter where their starting point is</a:t>
            </a:r>
          </a:p>
          <a:p>
            <a:r>
              <a:rPr lang="en-GB" dirty="0"/>
              <a:t>Teachers have the power to take children to high levels</a:t>
            </a:r>
          </a:p>
          <a:p>
            <a:r>
              <a:rPr lang="en-GB" dirty="0"/>
              <a:t>Brain difference at birth has minimal impact on future learning- it is nurture rather than nature that matters.</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87188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Mindset</a:t>
            </a:r>
            <a:r>
              <a:rPr lang="en-GB" dirty="0"/>
              <a:t> and Maths</a:t>
            </a:r>
          </a:p>
        </p:txBody>
      </p:sp>
      <p:sp>
        <p:nvSpPr>
          <p:cNvPr id="3" name="Content Placeholder 2"/>
          <p:cNvSpPr>
            <a:spLocks noGrp="1"/>
          </p:cNvSpPr>
          <p:nvPr>
            <p:ph idx="1"/>
          </p:nvPr>
        </p:nvSpPr>
        <p:spPr/>
        <p:txBody>
          <a:bodyPr/>
          <a:lstStyle/>
          <a:p>
            <a:r>
              <a:rPr lang="en-GB" dirty="0"/>
              <a:t>Lowest achieving children are those who use a memorization technique for maths</a:t>
            </a:r>
          </a:p>
          <a:p>
            <a:endParaRPr lang="en-GB" dirty="0"/>
          </a:p>
          <a:p>
            <a:pPr marL="0" indent="0">
              <a:buNone/>
            </a:pPr>
            <a:endParaRPr lang="en-GB" dirty="0"/>
          </a:p>
          <a:p>
            <a:r>
              <a:rPr lang="en-GB" dirty="0"/>
              <a:t>Highest achievers are those who look for connections and have big ideas</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4195366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135560" y="1412776"/>
          <a:ext cx="8136904" cy="4730568"/>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xmlns="" val="20000"/>
                    </a:ext>
                  </a:extLst>
                </a:gridCol>
                <a:gridCol w="4068452">
                  <a:extLst>
                    <a:ext uri="{9D8B030D-6E8A-4147-A177-3AD203B41FA5}">
                      <a16:colId xmlns:a16="http://schemas.microsoft.com/office/drawing/2014/main" xmlns="" val="20001"/>
                    </a:ext>
                  </a:extLst>
                </a:gridCol>
              </a:tblGrid>
              <a:tr h="510056">
                <a:tc>
                  <a:txBody>
                    <a:bodyPr/>
                    <a:lstStyle/>
                    <a:p>
                      <a:r>
                        <a:rPr lang="en-GB" dirty="0">
                          <a:solidFill>
                            <a:schemeClr val="tx1"/>
                          </a:solidFill>
                        </a:rPr>
                        <a:t> Promotes a Fixed Mind Set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Promotes</a:t>
                      </a:r>
                      <a:r>
                        <a:rPr lang="en-GB" baseline="0" dirty="0">
                          <a:solidFill>
                            <a:schemeClr val="tx1"/>
                          </a:solidFill>
                        </a:rPr>
                        <a:t> </a:t>
                      </a:r>
                      <a:r>
                        <a:rPr lang="en-GB" dirty="0">
                          <a:solidFill>
                            <a:schemeClr val="tx1"/>
                          </a:solidFill>
                        </a:rPr>
                        <a:t>a Growth</a:t>
                      </a:r>
                      <a:r>
                        <a:rPr lang="en-GB" baseline="0" dirty="0">
                          <a:solidFill>
                            <a:schemeClr val="tx1"/>
                          </a:solidFill>
                        </a:rPr>
                        <a:t> Mind-Set </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51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Praising</a:t>
                      </a:r>
                      <a:r>
                        <a:rPr lang="en-GB" baseline="0" dirty="0">
                          <a:solidFill>
                            <a:schemeClr val="tx1"/>
                          </a:solidFill>
                        </a:rPr>
                        <a:t> students for being smart</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Praising</a:t>
                      </a:r>
                      <a:r>
                        <a:rPr lang="en-GB" baseline="0" dirty="0">
                          <a:solidFill>
                            <a:schemeClr val="tx1"/>
                          </a:solidFill>
                        </a:rPr>
                        <a:t> effort and strategies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510056">
                <a:tc>
                  <a:txBody>
                    <a:bodyPr/>
                    <a:lstStyle/>
                    <a:p>
                      <a:r>
                        <a:rPr lang="en-GB" dirty="0">
                          <a:solidFill>
                            <a:schemeClr val="tx1"/>
                          </a:solidFill>
                        </a:rPr>
                        <a:t>Formative</a:t>
                      </a:r>
                      <a:r>
                        <a:rPr lang="en-GB" baseline="0" dirty="0">
                          <a:solidFill>
                            <a:schemeClr val="tx1"/>
                          </a:solidFill>
                        </a:rPr>
                        <a:t> comments that emphasis achievement</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Formative comments </a:t>
                      </a:r>
                      <a:r>
                        <a:rPr lang="en-GB" baseline="0" dirty="0">
                          <a:solidFill>
                            <a:schemeClr val="tx1"/>
                          </a:solidFill>
                        </a:rPr>
                        <a:t>that emphasise effort and application</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1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Praising</a:t>
                      </a:r>
                      <a:r>
                        <a:rPr lang="en-GB" baseline="0" dirty="0">
                          <a:solidFill>
                            <a:schemeClr val="tx1"/>
                          </a:solidFill>
                        </a:rPr>
                        <a:t> students for achievements that come easily</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Building robust self confidence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10056">
                <a:tc>
                  <a:txBody>
                    <a:bodyPr/>
                    <a:lstStyle/>
                    <a:p>
                      <a:r>
                        <a:rPr lang="en-GB" dirty="0">
                          <a:solidFill>
                            <a:schemeClr val="tx1"/>
                          </a:solidFill>
                        </a:rPr>
                        <a:t>Spending</a:t>
                      </a:r>
                      <a:r>
                        <a:rPr lang="en-GB" baseline="0" dirty="0">
                          <a:solidFill>
                            <a:schemeClr val="tx1"/>
                          </a:solidFill>
                        </a:rPr>
                        <a:t> time</a:t>
                      </a:r>
                      <a:r>
                        <a:rPr lang="en-GB" dirty="0">
                          <a:solidFill>
                            <a:schemeClr val="tx1"/>
                          </a:solidFill>
                        </a:rPr>
                        <a:t> documenting intelligence and 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Spending</a:t>
                      </a:r>
                      <a:r>
                        <a:rPr lang="en-GB" baseline="0" dirty="0">
                          <a:solidFill>
                            <a:schemeClr val="tx1"/>
                          </a:solidFill>
                        </a:rPr>
                        <a:t> time</a:t>
                      </a:r>
                      <a:r>
                        <a:rPr lang="en-GB" dirty="0">
                          <a:solidFill>
                            <a:schemeClr val="tx1"/>
                          </a:solidFill>
                        </a:rPr>
                        <a:t> developing intelligence and 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10056">
                <a:tc>
                  <a:txBody>
                    <a:bodyPr/>
                    <a:lstStyle/>
                    <a:p>
                      <a:r>
                        <a:rPr lang="en-GB" dirty="0">
                          <a:solidFill>
                            <a:schemeClr val="tx1"/>
                          </a:solidFill>
                        </a:rPr>
                        <a:t>Directing</a:t>
                      </a:r>
                      <a:r>
                        <a:rPr lang="en-GB" baseline="0" dirty="0">
                          <a:solidFill>
                            <a:schemeClr val="tx1"/>
                          </a:solidFill>
                        </a:rPr>
                        <a:t> students to which tasks to complete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Giving</a:t>
                      </a:r>
                      <a:r>
                        <a:rPr lang="en-GB" baseline="0" dirty="0">
                          <a:solidFill>
                            <a:schemeClr val="tx1"/>
                          </a:solidFill>
                        </a:rPr>
                        <a:t> students a strong voice in the learning process and a sense of purpose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510056">
                <a:tc>
                  <a:txBody>
                    <a:bodyPr/>
                    <a:lstStyle/>
                    <a:p>
                      <a:r>
                        <a:rPr lang="en-GB" dirty="0">
                          <a:solidFill>
                            <a:schemeClr val="tx1"/>
                          </a:solidFill>
                        </a:rPr>
                        <a:t>Boosting</a:t>
                      </a:r>
                      <a:r>
                        <a:rPr lang="en-GB" baseline="0" dirty="0">
                          <a:solidFill>
                            <a:schemeClr val="tx1"/>
                          </a:solidFill>
                        </a:rPr>
                        <a:t> self esteem</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solidFill>
                            <a:schemeClr val="tx1"/>
                          </a:solidFill>
                        </a:rPr>
                        <a:t>Providing constructive criticism</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510056">
                <a:tc>
                  <a:txBody>
                    <a:bodyPr/>
                    <a:lstStyle/>
                    <a:p>
                      <a:r>
                        <a:rPr lang="en-GB" dirty="0">
                          <a:solidFill>
                            <a:schemeClr val="tx1"/>
                          </a:solidFill>
                        </a:rPr>
                        <a:t>Place importance on grades / levels rather than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aseline="0" dirty="0">
                          <a:solidFill>
                            <a:schemeClr val="tx1"/>
                          </a:solidFill>
                        </a:rPr>
                        <a:t>Place importance on learning rather than grades / levels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
        <p:nvSpPr>
          <p:cNvPr id="2" name="TextBox 1"/>
          <p:cNvSpPr txBox="1"/>
          <p:nvPr/>
        </p:nvSpPr>
        <p:spPr>
          <a:xfrm>
            <a:off x="2279576" y="116633"/>
            <a:ext cx="7560840" cy="584775"/>
          </a:xfrm>
          <a:prstGeom prst="rect">
            <a:avLst/>
          </a:prstGeom>
          <a:noFill/>
        </p:spPr>
        <p:txBody>
          <a:bodyPr wrap="square" rtlCol="0">
            <a:spAutoFit/>
          </a:bodyPr>
          <a:lstStyle/>
          <a:p>
            <a:pPr algn="ctr"/>
            <a:r>
              <a:rPr lang="en-GB" sz="3200" dirty="0"/>
              <a:t>Which </a:t>
            </a:r>
            <a:r>
              <a:rPr lang="en-GB" sz="3200" dirty="0" err="1"/>
              <a:t>Mindset</a:t>
            </a:r>
            <a:r>
              <a:rPr lang="en-GB" sz="3200" dirty="0"/>
              <a:t> do you model?</a:t>
            </a:r>
          </a:p>
        </p:txBody>
      </p:sp>
      <p:sp>
        <p:nvSpPr>
          <p:cNvPr id="3" name="Footer Placeholder 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164655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eb1\Pictures\Mindset peer refl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779779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ea typeface="+mj-ea"/>
              </a:rPr>
              <a:t>Number Sense?</a:t>
            </a:r>
          </a:p>
        </p:txBody>
      </p:sp>
      <p:sp>
        <p:nvSpPr>
          <p:cNvPr id="2" name="Content Placeholder 1"/>
          <p:cNvSpPr>
            <a:spLocks noGrp="1"/>
          </p:cNvSpPr>
          <p:nvPr>
            <p:ph idx="1"/>
          </p:nvPr>
        </p:nvSpPr>
        <p:spPr/>
        <p:txBody>
          <a:bodyPr/>
          <a:lstStyle/>
          <a:p>
            <a:endParaRPr lang="en-GB" dirty="0"/>
          </a:p>
          <a:p>
            <a:endParaRPr lang="en-GB" dirty="0"/>
          </a:p>
        </p:txBody>
      </p:sp>
      <p:sp>
        <p:nvSpPr>
          <p:cNvPr id="3" name="Footer Placeholder 2"/>
          <p:cNvSpPr>
            <a:spLocks noGrp="1"/>
          </p:cNvSpPr>
          <p:nvPr>
            <p:ph type="ftr" sz="quarter" idx="11"/>
          </p:nvPr>
        </p:nvSpPr>
        <p:spPr/>
        <p:txBody>
          <a:bodyPr/>
          <a:lstStyle/>
          <a:p>
            <a:r>
              <a:rPr lang="en-GB"/>
              <a:t>Judy Hornigold</a:t>
            </a:r>
          </a:p>
        </p:txBody>
      </p:sp>
      <p:pic>
        <p:nvPicPr>
          <p:cNvPr id="5" name="Picture 4" descr="Number Sense and Numeration | Ontario Junior Math Resourc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46238"/>
            <a:ext cx="3706018" cy="4281487"/>
          </a:xfrm>
          <a:prstGeom prst="rect">
            <a:avLst/>
          </a:prstGeom>
        </p:spPr>
      </p:pic>
    </p:spTree>
    <p:extLst>
      <p:ext uri="{BB962C8B-B14F-4D97-AF65-F5344CB8AC3E}">
        <p14:creationId xmlns:p14="http://schemas.microsoft.com/office/powerpoint/2010/main" val="2274145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r>
              <a:rPr lang="ja-JP" altLang="en-US" dirty="0">
                <a:ea typeface="ＭＳ Ｐゴシック" pitchFamily="34" charset="-128"/>
              </a:rPr>
              <a:t>“</a:t>
            </a:r>
            <a:r>
              <a:rPr lang="en-US" altLang="ja-JP" dirty="0">
                <a:ea typeface="ＭＳ Ｐゴシック" pitchFamily="34" charset="-128"/>
              </a:rPr>
              <a:t>Number sense is an emerging construct that refers to a child</a:t>
            </a:r>
            <a:r>
              <a:rPr lang="ja-JP" altLang="en-US" dirty="0">
                <a:ea typeface="ＭＳ Ｐゴシック" pitchFamily="34" charset="-128"/>
              </a:rPr>
              <a:t>’</a:t>
            </a:r>
            <a:r>
              <a:rPr lang="en-US" altLang="ja-JP" dirty="0">
                <a:ea typeface="ＭＳ Ｐゴシック" pitchFamily="34" charset="-128"/>
              </a:rPr>
              <a:t>s fluidity and </a:t>
            </a:r>
            <a:r>
              <a:rPr lang="en-US" altLang="ja-JP" sz="3600" b="1" dirty="0">
                <a:solidFill>
                  <a:srgbClr val="1FAECD"/>
                </a:solidFill>
                <a:ea typeface="ＭＳ Ｐゴシック" pitchFamily="34" charset="-128"/>
              </a:rPr>
              <a:t>flexibility</a:t>
            </a:r>
            <a:r>
              <a:rPr lang="en-US" altLang="ja-JP" dirty="0">
                <a:ea typeface="ＭＳ Ｐゴシック" pitchFamily="34" charset="-128"/>
              </a:rPr>
              <a:t> with numbers, the </a:t>
            </a:r>
            <a:r>
              <a:rPr lang="en-US" altLang="ja-JP" sz="3600" b="1" dirty="0">
                <a:solidFill>
                  <a:srgbClr val="1FAECD"/>
                </a:solidFill>
                <a:ea typeface="ＭＳ Ｐゴシック" pitchFamily="34" charset="-128"/>
              </a:rPr>
              <a:t>sense</a:t>
            </a:r>
            <a:r>
              <a:rPr lang="en-US" altLang="ja-JP" dirty="0">
                <a:ea typeface="ＭＳ Ｐゴシック" pitchFamily="34" charset="-128"/>
              </a:rPr>
              <a:t> of what numbers mean and an ability to perform </a:t>
            </a:r>
            <a:r>
              <a:rPr lang="en-US" altLang="ja-JP" sz="3600" b="1" dirty="0">
                <a:solidFill>
                  <a:srgbClr val="1FAECD"/>
                </a:solidFill>
                <a:ea typeface="ＭＳ Ｐゴシック" pitchFamily="34" charset="-128"/>
              </a:rPr>
              <a:t>mental </a:t>
            </a:r>
            <a:r>
              <a:rPr lang="en-US" altLang="ja-JP" dirty="0">
                <a:ea typeface="ＭＳ Ｐゴシック" pitchFamily="34" charset="-128"/>
              </a:rPr>
              <a:t>mathematics and to look at the world and make comparisons.</a:t>
            </a:r>
            <a:r>
              <a:rPr lang="ja-JP" altLang="en-US" dirty="0">
                <a:ea typeface="ＭＳ Ｐゴシック" pitchFamily="34" charset="-128"/>
              </a:rPr>
              <a:t>”</a:t>
            </a:r>
            <a:endParaRPr lang="en-GB" altLang="ja-JP" dirty="0">
              <a:ea typeface="ＭＳ Ｐゴシック" pitchFamily="34" charset="-128"/>
            </a:endParaRPr>
          </a:p>
          <a:p>
            <a:endParaRPr lang="en-US" altLang="ja-JP" dirty="0">
              <a:ea typeface="ＭＳ Ｐゴシック" pitchFamily="34" charset="-128"/>
            </a:endParaRPr>
          </a:p>
          <a:p>
            <a:pPr marL="457200" lvl="1" indent="0">
              <a:buNone/>
            </a:pPr>
            <a:r>
              <a:rPr lang="en-US" altLang="en-US" dirty="0">
                <a:ea typeface="ＭＳ Ｐゴシック" pitchFamily="34" charset="-128"/>
              </a:rPr>
              <a:t>Russell </a:t>
            </a:r>
            <a:r>
              <a:rPr lang="en-US" altLang="en-US" dirty="0" err="1">
                <a:ea typeface="ＭＳ Ｐゴシック" pitchFamily="34" charset="-128"/>
              </a:rPr>
              <a:t>Gersten</a:t>
            </a:r>
            <a:r>
              <a:rPr lang="en-US" altLang="en-US" dirty="0">
                <a:ea typeface="ＭＳ Ｐゴシック" pitchFamily="34" charset="-128"/>
              </a:rPr>
              <a:t>, David Chard</a:t>
            </a:r>
          </a:p>
        </p:txBody>
      </p:sp>
      <p:sp>
        <p:nvSpPr>
          <p:cNvPr id="3" name="Title 2"/>
          <p:cNvSpPr>
            <a:spLocks noGrp="1"/>
          </p:cNvSpPr>
          <p:nvPr>
            <p:ph type="title"/>
          </p:nvPr>
        </p:nvSpPr>
        <p:spPr/>
        <p:txBody>
          <a:bodyPr/>
          <a:lstStyle/>
          <a:p>
            <a:pPr>
              <a:defRPr/>
            </a:pPr>
            <a:r>
              <a:rPr lang="en-US" dirty="0">
                <a:ea typeface="+mj-ea"/>
              </a:rPr>
              <a:t>What is Number Sense?</a:t>
            </a:r>
          </a:p>
        </p:txBody>
      </p:sp>
      <p:sp>
        <p:nvSpPr>
          <p:cNvPr id="2" name="Footer Placeholder 1"/>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584319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838200" y="1485900"/>
            <a:ext cx="10515600" cy="4691063"/>
          </a:xfrm>
        </p:spPr>
        <p:txBody>
          <a:bodyPr>
            <a:normAutofit/>
          </a:bodyPr>
          <a:lstStyle/>
          <a:p>
            <a:pPr marL="0" indent="0">
              <a:buNone/>
            </a:pPr>
            <a:r>
              <a:rPr lang="en-US" altLang="en-US" sz="3200" dirty="0">
                <a:ea typeface="ＭＳ Ｐゴシック" pitchFamily="34" charset="-128"/>
              </a:rPr>
              <a:t>Example:	</a:t>
            </a:r>
          </a:p>
          <a:p>
            <a:pPr lvl="1"/>
            <a:r>
              <a:rPr lang="en-US" altLang="en-US" sz="3200" dirty="0">
                <a:ea typeface="ＭＳ Ｐゴシック" pitchFamily="34" charset="-128"/>
              </a:rPr>
              <a:t>6 is half of 12</a:t>
            </a:r>
          </a:p>
          <a:p>
            <a:pPr lvl="1"/>
            <a:r>
              <a:rPr lang="en-US" altLang="en-US" sz="3200" dirty="0">
                <a:ea typeface="ＭＳ Ｐゴシック" pitchFamily="34" charset="-128"/>
              </a:rPr>
              <a:t>It</a:t>
            </a:r>
            <a:r>
              <a:rPr lang="ja-JP" altLang="en-US" sz="3200" dirty="0">
                <a:ea typeface="ＭＳ Ｐゴシック" pitchFamily="34" charset="-128"/>
              </a:rPr>
              <a:t>’</a:t>
            </a:r>
            <a:r>
              <a:rPr lang="en-US" altLang="ja-JP" sz="3200" dirty="0">
                <a:ea typeface="ＭＳ Ｐゴシック" pitchFamily="34" charset="-128"/>
              </a:rPr>
              <a:t>s also 3 doubled</a:t>
            </a:r>
          </a:p>
          <a:p>
            <a:pPr lvl="1"/>
            <a:r>
              <a:rPr lang="en-US" altLang="en-US" sz="3200" dirty="0">
                <a:ea typeface="ＭＳ Ｐゴシック" pitchFamily="34" charset="-128"/>
              </a:rPr>
              <a:t>1/3 of 18</a:t>
            </a:r>
          </a:p>
          <a:p>
            <a:pPr lvl="1"/>
            <a:r>
              <a:rPr lang="en-US" altLang="en-US" sz="3200" dirty="0">
                <a:ea typeface="ＭＳ Ｐゴシック" pitchFamily="34" charset="-128"/>
              </a:rPr>
              <a:t>2 sets of 3</a:t>
            </a:r>
          </a:p>
          <a:p>
            <a:pPr lvl="1"/>
            <a:r>
              <a:rPr lang="en-US" altLang="en-US" sz="3200" dirty="0">
                <a:ea typeface="ＭＳ Ｐゴシック" pitchFamily="34" charset="-128"/>
              </a:rPr>
              <a:t>3 sets of 2</a:t>
            </a:r>
          </a:p>
          <a:p>
            <a:pPr lvl="1"/>
            <a:r>
              <a:rPr lang="en-US" altLang="en-US" sz="3200" dirty="0">
                <a:ea typeface="ＭＳ Ｐゴシック" pitchFamily="34" charset="-128"/>
              </a:rPr>
              <a:t>1 more than 5</a:t>
            </a:r>
          </a:p>
          <a:p>
            <a:pPr lvl="1"/>
            <a:r>
              <a:rPr lang="en-US" altLang="en-US" sz="3200" dirty="0">
                <a:ea typeface="ＭＳ Ｐゴシック" pitchFamily="34" charset="-128"/>
              </a:rPr>
              <a:t>1 less than 7</a:t>
            </a:r>
          </a:p>
        </p:txBody>
      </p:sp>
      <p:sp>
        <p:nvSpPr>
          <p:cNvPr id="3" name="Title 2"/>
          <p:cNvSpPr>
            <a:spLocks noGrp="1"/>
          </p:cNvSpPr>
          <p:nvPr>
            <p:ph type="title"/>
          </p:nvPr>
        </p:nvSpPr>
        <p:spPr/>
        <p:txBody>
          <a:bodyPr/>
          <a:lstStyle/>
          <a:p>
            <a:pPr>
              <a:defRPr/>
            </a:pPr>
            <a:r>
              <a:rPr lang="en-US" dirty="0">
                <a:ea typeface="+mj-ea"/>
              </a:rPr>
              <a:t>What is Number Sense?</a:t>
            </a:r>
          </a:p>
        </p:txBody>
      </p:sp>
      <p:sp>
        <p:nvSpPr>
          <p:cNvPr id="2" name="Footer Placeholder 1"/>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2670397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Pattern spot over rule remember</a:t>
            </a:r>
          </a:p>
        </p:txBody>
      </p:sp>
      <p:sp>
        <p:nvSpPr>
          <p:cNvPr id="3" name="Content Placeholder 2"/>
          <p:cNvSpPr>
            <a:spLocks noGrp="1"/>
          </p:cNvSpPr>
          <p:nvPr>
            <p:ph idx="1"/>
          </p:nvPr>
        </p:nvSpPr>
        <p:spPr/>
        <p:txBody>
          <a:bodyPr>
            <a:normAutofit lnSpcReduction="10000"/>
          </a:bodyPr>
          <a:lstStyle/>
          <a:p>
            <a:pPr marL="0" indent="0">
              <a:buNone/>
            </a:pPr>
            <a:r>
              <a:rPr lang="en-GB" dirty="0"/>
              <a:t>2000 x 0.25					19+ 64+ 31+ 6</a:t>
            </a:r>
          </a:p>
          <a:p>
            <a:pPr marL="0" indent="0">
              <a:buNone/>
            </a:pPr>
            <a:endParaRPr lang="en-GB" dirty="0"/>
          </a:p>
          <a:p>
            <a:pPr marL="0" indent="0">
              <a:buNone/>
            </a:pPr>
            <a:r>
              <a:rPr lang="en-GB" dirty="0"/>
              <a:t>2000</a:t>
            </a:r>
          </a:p>
          <a:p>
            <a:pPr marL="0" indent="0">
              <a:buNone/>
            </a:pPr>
            <a:r>
              <a:rPr lang="en-GB" u="sng" dirty="0"/>
              <a:t>-187</a:t>
            </a:r>
          </a:p>
          <a:p>
            <a:pPr marL="0" indent="0">
              <a:buNone/>
            </a:pPr>
            <a:r>
              <a:rPr lang="en-GB" u="sng" dirty="0"/>
              <a:t>____</a:t>
            </a:r>
          </a:p>
          <a:p>
            <a:pPr marL="0" indent="0">
              <a:buNone/>
            </a:pPr>
            <a:endParaRPr lang="en-GB" u="sng" dirty="0"/>
          </a:p>
          <a:p>
            <a:pPr marL="0" indent="0">
              <a:buNone/>
            </a:pPr>
            <a:r>
              <a:rPr lang="en-GB" dirty="0"/>
              <a:t>1999</a:t>
            </a:r>
          </a:p>
          <a:p>
            <a:pPr marL="0" indent="0">
              <a:buNone/>
            </a:pPr>
            <a:r>
              <a:rPr lang="en-GB" u="sng" dirty="0"/>
              <a:t>-186</a:t>
            </a:r>
          </a:p>
          <a:p>
            <a:pPr marL="0" indent="0">
              <a:buNone/>
            </a:pPr>
            <a:r>
              <a:rPr lang="en-GB" u="sng" dirty="0"/>
              <a:t>____</a:t>
            </a:r>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122941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a:t>
            </a:r>
          </a:p>
        </p:txBody>
      </p:sp>
      <p:sp>
        <p:nvSpPr>
          <p:cNvPr id="4" name="Content Placeholder 3"/>
          <p:cNvSpPr>
            <a:spLocks noGrp="1"/>
          </p:cNvSpPr>
          <p:nvPr>
            <p:ph idx="1"/>
          </p:nvPr>
        </p:nvSpPr>
        <p:spPr/>
        <p:txBody>
          <a:bodyPr/>
          <a:lstStyle/>
          <a:p>
            <a:pPr marL="0" indent="0">
              <a:buNone/>
            </a:pPr>
            <a:r>
              <a:rPr lang="en-GB" dirty="0"/>
              <a:t>Turn to the person next to you and recall :</a:t>
            </a:r>
          </a:p>
          <a:p>
            <a:endParaRPr lang="en-GB" dirty="0"/>
          </a:p>
          <a:p>
            <a:r>
              <a:rPr lang="en-GB" dirty="0"/>
              <a:t>-a positive experience of maths at school</a:t>
            </a:r>
          </a:p>
          <a:p>
            <a:endParaRPr lang="en-GB" dirty="0"/>
          </a:p>
          <a:p>
            <a:r>
              <a:rPr lang="en-GB" dirty="0"/>
              <a:t>-a negative experience of maths</a:t>
            </a:r>
          </a:p>
        </p:txBody>
      </p:sp>
      <p:sp>
        <p:nvSpPr>
          <p:cNvPr id="3" name="Footer Placeholder 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97969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With and without context?</a:t>
            </a:r>
            <a:br>
              <a:rPr lang="en-GB" dirty="0"/>
            </a:br>
            <a:r>
              <a:rPr lang="en-GB" dirty="0"/>
              <a:t/>
            </a:r>
            <a:br>
              <a:rPr lang="en-GB" dirty="0"/>
            </a:br>
            <a:endParaRPr lang="en-GB" dirty="0"/>
          </a:p>
        </p:txBody>
      </p:sp>
      <p:sp>
        <p:nvSpPr>
          <p:cNvPr id="3" name="Content Placeholder 2"/>
          <p:cNvSpPr>
            <a:spLocks noGrp="1"/>
          </p:cNvSpPr>
          <p:nvPr>
            <p:ph idx="1"/>
          </p:nvPr>
        </p:nvSpPr>
        <p:spPr/>
        <p:txBody>
          <a:bodyPr/>
          <a:lstStyle/>
          <a:p>
            <a:endParaRPr lang="en-GB" dirty="0"/>
          </a:p>
          <a:p>
            <a:pPr marL="0" indent="0">
              <a:buNone/>
            </a:pPr>
            <a:r>
              <a:rPr lang="en-GB" dirty="0"/>
              <a:t>2003-1996 </a:t>
            </a:r>
          </a:p>
          <a:p>
            <a:pPr marL="0" indent="0">
              <a:buNone/>
            </a:pPr>
            <a:endParaRPr lang="en-GB" dirty="0"/>
          </a:p>
          <a:p>
            <a:pPr marL="0" indent="0">
              <a:buNone/>
            </a:pPr>
            <a:r>
              <a:rPr lang="en-GB" dirty="0"/>
              <a:t> 2003</a:t>
            </a:r>
          </a:p>
          <a:p>
            <a:pPr marL="0" indent="0">
              <a:buNone/>
            </a:pPr>
            <a:r>
              <a:rPr lang="en-GB" dirty="0"/>
              <a:t>-</a:t>
            </a:r>
            <a:r>
              <a:rPr lang="en-GB" u="sng" dirty="0"/>
              <a:t>1996</a:t>
            </a:r>
          </a:p>
          <a:p>
            <a:pPr marL="0" indent="0">
              <a:buNone/>
            </a:pPr>
            <a:r>
              <a:rPr lang="en-GB" u="sng" dirty="0"/>
              <a:t>_____</a:t>
            </a:r>
          </a:p>
          <a:p>
            <a:endParaRPr lang="en-GB" dirty="0"/>
          </a:p>
          <a:p>
            <a:pPr marL="0" indent="0">
              <a:buNone/>
            </a:pPr>
            <a:endParaRPr lang="en-GB" dirty="0"/>
          </a:p>
        </p:txBody>
      </p:sp>
    </p:spTree>
    <p:extLst>
      <p:ext uri="{BB962C8B-B14F-4D97-AF65-F5344CB8AC3E}">
        <p14:creationId xmlns:p14="http://schemas.microsoft.com/office/powerpoint/2010/main" val="2520141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 you do this?</a:t>
            </a:r>
          </a:p>
        </p:txBody>
      </p:sp>
      <p:sp>
        <p:nvSpPr>
          <p:cNvPr id="3" name="Content Placeholder 2"/>
          <p:cNvSpPr>
            <a:spLocks noGrp="1"/>
          </p:cNvSpPr>
          <p:nvPr>
            <p:ph idx="1"/>
          </p:nvPr>
        </p:nvSpPr>
        <p:spPr/>
        <p:txBody>
          <a:bodyPr/>
          <a:lstStyle/>
          <a:p>
            <a:pPr marL="0" indent="0">
              <a:buNone/>
            </a:pPr>
            <a:r>
              <a:rPr lang="en-GB" dirty="0"/>
              <a:t>(7 x 34) + (66 x 7)        </a:t>
            </a:r>
          </a:p>
          <a:p>
            <a:pPr marL="0" indent="0">
              <a:buNone/>
            </a:pPr>
            <a:endParaRPr lang="en-GB" dirty="0"/>
          </a:p>
          <a:p>
            <a:pPr marL="0" indent="0">
              <a:buNone/>
            </a:pPr>
            <a:endParaRPr lang="en-GB" dirty="0"/>
          </a:p>
          <a:p>
            <a:pPr marL="0" indent="0">
              <a:buNone/>
            </a:pPr>
            <a:r>
              <a:rPr lang="en-GB" dirty="0"/>
              <a:t>7 x 100 = 700</a:t>
            </a:r>
          </a:p>
          <a:p>
            <a:pPr marL="0" indent="0">
              <a:buNone/>
            </a:pPr>
            <a:endParaRPr lang="en-GB" dirty="0"/>
          </a:p>
          <a:p>
            <a:pPr marL="0" indent="0">
              <a:buNone/>
            </a:pPr>
            <a:r>
              <a:rPr lang="en-GB" dirty="0"/>
              <a:t>Reasoning means that I don’t need to bother with calculations</a:t>
            </a:r>
          </a:p>
          <a:p>
            <a:endParaRPr lang="en-GB" dirty="0"/>
          </a:p>
        </p:txBody>
      </p:sp>
    </p:spTree>
    <p:extLst>
      <p:ext uri="{BB962C8B-B14F-4D97-AF65-F5344CB8AC3E}">
        <p14:creationId xmlns:p14="http://schemas.microsoft.com/office/powerpoint/2010/main" val="28596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797" dirty="0"/>
              <a:t>Always, sometimes, never true?</a:t>
            </a:r>
          </a:p>
        </p:txBody>
      </p:sp>
      <p:sp>
        <p:nvSpPr>
          <p:cNvPr id="3" name="Content Placeholder 2"/>
          <p:cNvSpPr>
            <a:spLocks noGrp="1"/>
          </p:cNvSpPr>
          <p:nvPr>
            <p:ph idx="1"/>
          </p:nvPr>
        </p:nvSpPr>
        <p:spPr/>
        <p:txBody>
          <a:bodyPr/>
          <a:lstStyle/>
          <a:p>
            <a:r>
              <a:rPr lang="en-GB" sz="2812" dirty="0"/>
              <a:t>Squares are rectangles?</a:t>
            </a:r>
          </a:p>
          <a:p>
            <a:endParaRPr lang="en-GB" sz="2812" dirty="0"/>
          </a:p>
          <a:p>
            <a:r>
              <a:rPr lang="en-GB" sz="2812" dirty="0"/>
              <a:t>Rectangles are squares?</a:t>
            </a:r>
          </a:p>
          <a:p>
            <a:endParaRPr lang="en-GB" sz="2812" dirty="0"/>
          </a:p>
          <a:p>
            <a:r>
              <a:rPr lang="en-GB" sz="2812" dirty="0"/>
              <a:t>All isosceles triangles are equilateral?</a:t>
            </a:r>
          </a:p>
          <a:p>
            <a:endParaRPr lang="en-GB" sz="2812" dirty="0"/>
          </a:p>
          <a:p>
            <a:r>
              <a:rPr lang="en-GB" sz="2812" dirty="0"/>
              <a:t>All equilateral triangles are isosceles?</a:t>
            </a:r>
          </a:p>
        </p:txBody>
      </p:sp>
    </p:spTree>
    <p:extLst>
      <p:ext uri="{BB962C8B-B14F-4D97-AF65-F5344CB8AC3E}">
        <p14:creationId xmlns:p14="http://schemas.microsoft.com/office/powerpoint/2010/main" val="256351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5151"/>
            <a:ext cx="8229600" cy="1143000"/>
          </a:xfrm>
        </p:spPr>
        <p:txBody>
          <a:bodyPr>
            <a:normAutofit/>
          </a:bodyPr>
          <a:lstStyle/>
          <a:p>
            <a:r>
              <a:rPr lang="en-GB" dirty="0"/>
              <a:t>Coincidence or connection?</a:t>
            </a:r>
          </a:p>
        </p:txBody>
      </p:sp>
      <p:sp>
        <p:nvSpPr>
          <p:cNvPr id="3" name="Content Placeholder 2"/>
          <p:cNvSpPr>
            <a:spLocks noGrp="1"/>
          </p:cNvSpPr>
          <p:nvPr>
            <p:ph idx="1"/>
          </p:nvPr>
        </p:nvSpPr>
        <p:spPr/>
        <p:txBody>
          <a:bodyPr/>
          <a:lstStyle/>
          <a:p>
            <a:pPr marL="0" indent="0">
              <a:buNone/>
            </a:pPr>
            <a:r>
              <a:rPr lang="en-GB" sz="3797" dirty="0"/>
              <a:t>5 x 4 = 20</a:t>
            </a:r>
          </a:p>
          <a:p>
            <a:pPr marL="0" indent="0">
              <a:buNone/>
            </a:pPr>
            <a:endParaRPr lang="en-GB" sz="3797" dirty="0"/>
          </a:p>
          <a:p>
            <a:pPr marL="0" indent="0">
              <a:buNone/>
            </a:pPr>
            <a:r>
              <a:rPr lang="en-GB" sz="3797" dirty="0"/>
              <a:t>10 x 2 = 20</a:t>
            </a:r>
          </a:p>
          <a:p>
            <a:pPr marL="0" indent="0">
              <a:buNone/>
            </a:pPr>
            <a:endParaRPr lang="en-GB" sz="3797" dirty="0"/>
          </a:p>
          <a:p>
            <a:pPr marL="0" indent="0">
              <a:buNone/>
            </a:pPr>
            <a:endParaRPr lang="en-GB" sz="3797" dirty="0"/>
          </a:p>
        </p:txBody>
      </p:sp>
      <p:graphicFrame>
        <p:nvGraphicFramePr>
          <p:cNvPr id="5" name="Table 4"/>
          <p:cNvGraphicFramePr>
            <a:graphicFrameLocks noGrp="1"/>
          </p:cNvGraphicFramePr>
          <p:nvPr>
            <p:extLst/>
          </p:nvPr>
        </p:nvGraphicFramePr>
        <p:xfrm>
          <a:off x="838200" y="4243916"/>
          <a:ext cx="2635250" cy="1483360"/>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xmlns="" val="1181957989"/>
                    </a:ext>
                  </a:extLst>
                </a:gridCol>
                <a:gridCol w="533400">
                  <a:extLst>
                    <a:ext uri="{9D8B030D-6E8A-4147-A177-3AD203B41FA5}">
                      <a16:colId xmlns:a16="http://schemas.microsoft.com/office/drawing/2014/main" xmlns="" val="1896623850"/>
                    </a:ext>
                  </a:extLst>
                </a:gridCol>
                <a:gridCol w="527050">
                  <a:extLst>
                    <a:ext uri="{9D8B030D-6E8A-4147-A177-3AD203B41FA5}">
                      <a16:colId xmlns:a16="http://schemas.microsoft.com/office/drawing/2014/main" xmlns="" val="4169818337"/>
                    </a:ext>
                  </a:extLst>
                </a:gridCol>
                <a:gridCol w="527050">
                  <a:extLst>
                    <a:ext uri="{9D8B030D-6E8A-4147-A177-3AD203B41FA5}">
                      <a16:colId xmlns:a16="http://schemas.microsoft.com/office/drawing/2014/main" xmlns="" val="3393267007"/>
                    </a:ext>
                  </a:extLst>
                </a:gridCol>
                <a:gridCol w="527050">
                  <a:extLst>
                    <a:ext uri="{9D8B030D-6E8A-4147-A177-3AD203B41FA5}">
                      <a16:colId xmlns:a16="http://schemas.microsoft.com/office/drawing/2014/main" xmlns="" val="755275752"/>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876585098"/>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600357315"/>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98719140"/>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800327066"/>
                  </a:ext>
                </a:extLst>
              </a:tr>
            </a:tbl>
          </a:graphicData>
        </a:graphic>
      </p:graphicFrame>
      <p:graphicFrame>
        <p:nvGraphicFramePr>
          <p:cNvPr id="6" name="Table 5"/>
          <p:cNvGraphicFramePr>
            <a:graphicFrameLocks noGrp="1"/>
          </p:cNvGraphicFramePr>
          <p:nvPr>
            <p:extLst/>
          </p:nvPr>
        </p:nvGraphicFramePr>
        <p:xfrm>
          <a:off x="4733925" y="4243916"/>
          <a:ext cx="5359400" cy="741680"/>
        </p:xfrm>
        <a:graphic>
          <a:graphicData uri="http://schemas.openxmlformats.org/drawingml/2006/table">
            <a:tbl>
              <a:tblPr firstRow="1" bandRow="1">
                <a:tableStyleId>{5C22544A-7EE6-4342-B048-85BDC9FD1C3A}</a:tableStyleId>
              </a:tblPr>
              <a:tblGrid>
                <a:gridCol w="535940">
                  <a:extLst>
                    <a:ext uri="{9D8B030D-6E8A-4147-A177-3AD203B41FA5}">
                      <a16:colId xmlns:a16="http://schemas.microsoft.com/office/drawing/2014/main" xmlns="" val="3828293693"/>
                    </a:ext>
                  </a:extLst>
                </a:gridCol>
                <a:gridCol w="535940">
                  <a:extLst>
                    <a:ext uri="{9D8B030D-6E8A-4147-A177-3AD203B41FA5}">
                      <a16:colId xmlns:a16="http://schemas.microsoft.com/office/drawing/2014/main" xmlns="" val="3880813569"/>
                    </a:ext>
                  </a:extLst>
                </a:gridCol>
                <a:gridCol w="535940">
                  <a:extLst>
                    <a:ext uri="{9D8B030D-6E8A-4147-A177-3AD203B41FA5}">
                      <a16:colId xmlns:a16="http://schemas.microsoft.com/office/drawing/2014/main" xmlns="" val="4102144013"/>
                    </a:ext>
                  </a:extLst>
                </a:gridCol>
                <a:gridCol w="535940">
                  <a:extLst>
                    <a:ext uri="{9D8B030D-6E8A-4147-A177-3AD203B41FA5}">
                      <a16:colId xmlns:a16="http://schemas.microsoft.com/office/drawing/2014/main" xmlns="" val="3392576683"/>
                    </a:ext>
                  </a:extLst>
                </a:gridCol>
                <a:gridCol w="535940">
                  <a:extLst>
                    <a:ext uri="{9D8B030D-6E8A-4147-A177-3AD203B41FA5}">
                      <a16:colId xmlns:a16="http://schemas.microsoft.com/office/drawing/2014/main" xmlns="" val="3398235518"/>
                    </a:ext>
                  </a:extLst>
                </a:gridCol>
                <a:gridCol w="535940">
                  <a:extLst>
                    <a:ext uri="{9D8B030D-6E8A-4147-A177-3AD203B41FA5}">
                      <a16:colId xmlns:a16="http://schemas.microsoft.com/office/drawing/2014/main" xmlns="" val="1269321753"/>
                    </a:ext>
                  </a:extLst>
                </a:gridCol>
                <a:gridCol w="535940">
                  <a:extLst>
                    <a:ext uri="{9D8B030D-6E8A-4147-A177-3AD203B41FA5}">
                      <a16:colId xmlns:a16="http://schemas.microsoft.com/office/drawing/2014/main" xmlns="" val="4022879668"/>
                    </a:ext>
                  </a:extLst>
                </a:gridCol>
                <a:gridCol w="535940">
                  <a:extLst>
                    <a:ext uri="{9D8B030D-6E8A-4147-A177-3AD203B41FA5}">
                      <a16:colId xmlns:a16="http://schemas.microsoft.com/office/drawing/2014/main" xmlns="" val="3550980157"/>
                    </a:ext>
                  </a:extLst>
                </a:gridCol>
                <a:gridCol w="535940">
                  <a:extLst>
                    <a:ext uri="{9D8B030D-6E8A-4147-A177-3AD203B41FA5}">
                      <a16:colId xmlns:a16="http://schemas.microsoft.com/office/drawing/2014/main" xmlns="" val="372418144"/>
                    </a:ext>
                  </a:extLst>
                </a:gridCol>
                <a:gridCol w="535940">
                  <a:extLst>
                    <a:ext uri="{9D8B030D-6E8A-4147-A177-3AD203B41FA5}">
                      <a16:colId xmlns:a16="http://schemas.microsoft.com/office/drawing/2014/main" xmlns="" val="3326729191"/>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144535542"/>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774553946"/>
                  </a:ext>
                </a:extLst>
              </a:tr>
            </a:tbl>
          </a:graphicData>
        </a:graphic>
      </p:graphicFrame>
    </p:spTree>
    <p:extLst>
      <p:ext uri="{BB962C8B-B14F-4D97-AF65-F5344CB8AC3E}">
        <p14:creationId xmlns:p14="http://schemas.microsoft.com/office/powerpoint/2010/main" val="173020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3887" indent="-514350">
              <a:buFont typeface="+mj-lt"/>
              <a:buAutoNum type="arabicPeriod"/>
              <a:defRPr/>
            </a:pPr>
            <a:r>
              <a:rPr lang="en-US" dirty="0"/>
              <a:t>Develops </a:t>
            </a:r>
            <a:r>
              <a:rPr lang="en-US" b="1" dirty="0"/>
              <a:t>meaning</a:t>
            </a:r>
            <a:r>
              <a:rPr lang="en-US" dirty="0"/>
              <a:t> for numbers and operations</a:t>
            </a:r>
          </a:p>
          <a:p>
            <a:pPr marL="623887" indent="-514350">
              <a:buFont typeface="+mj-lt"/>
              <a:buAutoNum type="arabicPeriod"/>
              <a:defRPr/>
            </a:pPr>
            <a:endParaRPr lang="en-US" dirty="0"/>
          </a:p>
          <a:p>
            <a:pPr marL="623887" indent="-514350">
              <a:buFont typeface="+mj-lt"/>
              <a:buAutoNum type="arabicPeriod"/>
              <a:defRPr/>
            </a:pPr>
            <a:r>
              <a:rPr lang="en-US" dirty="0"/>
              <a:t> Looks for </a:t>
            </a:r>
            <a:r>
              <a:rPr lang="en-US" b="1" dirty="0"/>
              <a:t>relationships</a:t>
            </a:r>
            <a:r>
              <a:rPr lang="en-US" dirty="0"/>
              <a:t> among numbers and operations. </a:t>
            </a:r>
          </a:p>
          <a:p>
            <a:pPr marL="623887" indent="-514350">
              <a:buFont typeface="+mj-lt"/>
              <a:buAutoNum type="arabicPeriod"/>
              <a:defRPr/>
            </a:pPr>
            <a:endParaRPr lang="en-US" sz="2200" dirty="0"/>
          </a:p>
          <a:p>
            <a:pPr marL="623887" indent="-514350">
              <a:buFont typeface="+mj-lt"/>
              <a:buAutoNum type="arabicPeriod"/>
              <a:defRPr/>
            </a:pPr>
            <a:r>
              <a:rPr lang="en-US" b="1" dirty="0"/>
              <a:t>Understands </a:t>
            </a:r>
            <a:r>
              <a:rPr lang="en-US" dirty="0"/>
              <a:t>computation strategies and uses them appropriately and efficiently. </a:t>
            </a:r>
          </a:p>
          <a:p>
            <a:pPr marL="623887" indent="-514350">
              <a:buFont typeface="+mj-lt"/>
              <a:buAutoNum type="arabicPeriod"/>
              <a:defRPr/>
            </a:pPr>
            <a:endParaRPr lang="en-US" dirty="0"/>
          </a:p>
          <a:p>
            <a:pPr marL="623887" indent="-514350">
              <a:buFont typeface="+mj-lt"/>
              <a:buAutoNum type="arabicPeriod"/>
              <a:defRPr/>
            </a:pPr>
            <a:r>
              <a:rPr lang="en-US" b="1" dirty="0"/>
              <a:t>Makes sense </a:t>
            </a:r>
            <a:r>
              <a:rPr lang="en-US" dirty="0"/>
              <a:t>of numerical and quantitative situations. </a:t>
            </a:r>
            <a:endParaRPr lang="en-US" sz="2200" dirty="0"/>
          </a:p>
          <a:p>
            <a:pPr marL="109537" indent="0">
              <a:buNone/>
              <a:defRPr/>
            </a:pPr>
            <a:endParaRPr lang="en-US" dirty="0"/>
          </a:p>
          <a:p>
            <a:pPr marL="623887" indent="-514350">
              <a:buFont typeface="+mj-lt"/>
              <a:buAutoNum type="arabicPeriod"/>
              <a:defRPr/>
            </a:pPr>
            <a:endParaRPr lang="en-US" dirty="0"/>
          </a:p>
          <a:p>
            <a:pPr marL="623887" indent="-514350">
              <a:buFont typeface="+mj-lt"/>
              <a:buAutoNum type="arabicPeriod"/>
              <a:defRPr/>
            </a:pPr>
            <a:endParaRPr lang="en-US" dirty="0"/>
          </a:p>
        </p:txBody>
      </p:sp>
      <p:sp>
        <p:nvSpPr>
          <p:cNvPr id="3" name="Title 2"/>
          <p:cNvSpPr>
            <a:spLocks noGrp="1"/>
          </p:cNvSpPr>
          <p:nvPr>
            <p:ph type="title"/>
          </p:nvPr>
        </p:nvSpPr>
        <p:spPr/>
        <p:txBody>
          <a:bodyPr>
            <a:normAutofit/>
          </a:bodyPr>
          <a:lstStyle/>
          <a:p>
            <a:pPr>
              <a:defRPr/>
            </a:pPr>
            <a:r>
              <a:rPr lang="en-US" dirty="0"/>
              <a:t>A Checklist of a Numerically Powerful Child</a:t>
            </a:r>
          </a:p>
        </p:txBody>
      </p:sp>
      <p:sp>
        <p:nvSpPr>
          <p:cNvPr id="4" name="Footer Placeholder 3"/>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246249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 talks</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07768" y="1916833"/>
            <a:ext cx="3879304" cy="339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GB"/>
              <a:t>www.judyhornigold.co.uk</a:t>
            </a:r>
          </a:p>
        </p:txBody>
      </p:sp>
      <p:sp>
        <p:nvSpPr>
          <p:cNvPr id="5" name="Rectangle 4"/>
          <p:cNvSpPr/>
          <p:nvPr/>
        </p:nvSpPr>
        <p:spPr>
          <a:xfrm>
            <a:off x="5735960" y="5589241"/>
            <a:ext cx="4572000" cy="646331"/>
          </a:xfrm>
          <a:prstGeom prst="rect">
            <a:avLst/>
          </a:prstGeom>
        </p:spPr>
        <p:txBody>
          <a:bodyPr>
            <a:spAutoFit/>
          </a:bodyPr>
          <a:lstStyle/>
          <a:p>
            <a:r>
              <a:rPr lang="en-GB" dirty="0"/>
              <a:t>http://www.youtube.com/watch?v=la3_trsAnMs</a:t>
            </a:r>
          </a:p>
        </p:txBody>
      </p:sp>
    </p:spTree>
    <p:extLst>
      <p:ext uri="{BB962C8B-B14F-4D97-AF65-F5344CB8AC3E}">
        <p14:creationId xmlns:p14="http://schemas.microsoft.com/office/powerpoint/2010/main" val="1539586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r>
            <a:br>
              <a:rPr lang="en-GB" dirty="0"/>
            </a:br>
            <a:r>
              <a:rPr lang="en-GB" dirty="0"/>
              <a:t>What are Number Talks? </a:t>
            </a:r>
          </a:p>
        </p:txBody>
      </p:sp>
      <p:sp>
        <p:nvSpPr>
          <p:cNvPr id="3" name="Content Placeholder 2"/>
          <p:cNvSpPr>
            <a:spLocks noGrp="1"/>
          </p:cNvSpPr>
          <p:nvPr>
            <p:ph idx="1"/>
          </p:nvPr>
        </p:nvSpPr>
        <p:spPr/>
        <p:txBody>
          <a:bodyPr/>
          <a:lstStyle/>
          <a:p>
            <a:endParaRPr lang="en-GB" dirty="0"/>
          </a:p>
          <a:p>
            <a:pPr marL="0" indent="0">
              <a:buNone/>
            </a:pPr>
            <a:r>
              <a:rPr lang="en-GB" b="1" i="1" dirty="0"/>
              <a:t>Number Talks </a:t>
            </a:r>
            <a:r>
              <a:rPr lang="en-GB" dirty="0"/>
              <a:t>are a valuable classroom </a:t>
            </a:r>
            <a:r>
              <a:rPr lang="en-GB" i="1" dirty="0"/>
              <a:t>routine </a:t>
            </a:r>
            <a:r>
              <a:rPr lang="en-GB" dirty="0"/>
              <a:t>for: </a:t>
            </a:r>
          </a:p>
          <a:p>
            <a:pPr marL="0" indent="0">
              <a:buNone/>
            </a:pPr>
            <a:r>
              <a:rPr lang="en-GB" dirty="0"/>
              <a:t>• making sense of mathematics </a:t>
            </a:r>
          </a:p>
          <a:p>
            <a:pPr marL="0" indent="0">
              <a:buNone/>
            </a:pPr>
            <a:r>
              <a:rPr lang="en-GB" dirty="0"/>
              <a:t>•developing efficient computation strategies </a:t>
            </a:r>
          </a:p>
          <a:p>
            <a:pPr marL="0" indent="0">
              <a:buNone/>
            </a:pPr>
            <a:r>
              <a:rPr lang="en-GB" dirty="0"/>
              <a:t>•communicating reasoning and proving solutions </a:t>
            </a:r>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421947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Number Talks?</a:t>
            </a:r>
          </a:p>
        </p:txBody>
      </p:sp>
      <p:sp>
        <p:nvSpPr>
          <p:cNvPr id="3" name="Content Placeholder 2"/>
          <p:cNvSpPr>
            <a:spLocks noGrp="1"/>
          </p:cNvSpPr>
          <p:nvPr>
            <p:ph idx="1"/>
          </p:nvPr>
        </p:nvSpPr>
        <p:spPr/>
        <p:txBody>
          <a:bodyPr/>
          <a:lstStyle/>
          <a:p>
            <a:r>
              <a:rPr lang="en-GB" dirty="0"/>
              <a:t>5-15 minute classroom discussions</a:t>
            </a:r>
          </a:p>
          <a:p>
            <a:endParaRPr lang="en-GB" dirty="0"/>
          </a:p>
          <a:p>
            <a:r>
              <a:rPr lang="en-GB" dirty="0"/>
              <a:t>Ongoing</a:t>
            </a:r>
          </a:p>
          <a:p>
            <a:endParaRPr lang="en-GB" dirty="0"/>
          </a:p>
          <a:p>
            <a:r>
              <a:rPr lang="en-GB" dirty="0"/>
              <a:t>Most effective if done every day</a:t>
            </a:r>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80594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 Talk format</a:t>
            </a:r>
          </a:p>
        </p:txBody>
      </p:sp>
      <p:sp>
        <p:nvSpPr>
          <p:cNvPr id="3" name="Content Placeholder 2"/>
          <p:cNvSpPr>
            <a:spLocks noGrp="1"/>
          </p:cNvSpPr>
          <p:nvPr>
            <p:ph idx="1"/>
          </p:nvPr>
        </p:nvSpPr>
        <p:spPr/>
        <p:txBody>
          <a:bodyPr>
            <a:normAutofit lnSpcReduction="10000"/>
          </a:bodyPr>
          <a:lstStyle/>
          <a:p>
            <a:r>
              <a:rPr lang="en-GB" dirty="0"/>
              <a:t>Teacher presents a problem</a:t>
            </a:r>
          </a:p>
          <a:p>
            <a:endParaRPr lang="en-GB" dirty="0"/>
          </a:p>
          <a:p>
            <a:r>
              <a:rPr lang="en-GB" dirty="0"/>
              <a:t>Students figure out possible solutions</a:t>
            </a:r>
          </a:p>
          <a:p>
            <a:endParaRPr lang="en-GB" dirty="0"/>
          </a:p>
          <a:p>
            <a:r>
              <a:rPr lang="en-GB" dirty="0"/>
              <a:t>Students share their possible solutions</a:t>
            </a:r>
          </a:p>
          <a:p>
            <a:endParaRPr lang="en-GB" dirty="0"/>
          </a:p>
          <a:p>
            <a:r>
              <a:rPr lang="en-GB" dirty="0"/>
              <a:t>Students share their thinking</a:t>
            </a:r>
          </a:p>
          <a:p>
            <a:endParaRPr lang="en-GB" dirty="0"/>
          </a:p>
          <a:p>
            <a:r>
              <a:rPr lang="en-GB" dirty="0"/>
              <a:t>The class agrees on the answer for the problem</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7217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p>
        </p:txBody>
      </p:sp>
      <p:sp>
        <p:nvSpPr>
          <p:cNvPr id="3" name="Content Placeholder 2"/>
          <p:cNvSpPr>
            <a:spLocks noGrp="1"/>
          </p:cNvSpPr>
          <p:nvPr>
            <p:ph idx="1"/>
          </p:nvPr>
        </p:nvSpPr>
        <p:spPr/>
        <p:txBody>
          <a:bodyPr>
            <a:normAutofit/>
          </a:bodyPr>
          <a:lstStyle/>
          <a:p>
            <a:pPr marL="0" indent="0">
              <a:buNone/>
            </a:pPr>
            <a:r>
              <a:rPr lang="en-GB" dirty="0"/>
              <a:t>76+ 25</a:t>
            </a:r>
          </a:p>
          <a:p>
            <a:pPr marL="0" indent="0">
              <a:buNone/>
            </a:pPr>
            <a:endParaRPr lang="en-GB" dirty="0"/>
          </a:p>
          <a:p>
            <a:pPr marL="0" indent="0">
              <a:buNone/>
            </a:pPr>
            <a:r>
              <a:rPr lang="en-GB" dirty="0"/>
              <a:t>A problem in which students can decompose numbers to solve</a:t>
            </a:r>
          </a:p>
          <a:p>
            <a:pPr marL="0" indent="0">
              <a:buNone/>
            </a:pPr>
            <a:endParaRPr lang="en-GB" dirty="0"/>
          </a:p>
          <a:p>
            <a:pPr marL="0" indent="0">
              <a:buNone/>
            </a:pPr>
            <a:r>
              <a:rPr lang="en-GB" dirty="0"/>
              <a:t>1 ÷   2/3  </a:t>
            </a:r>
          </a:p>
          <a:p>
            <a:pPr marL="0" indent="0">
              <a:buNone/>
            </a:pPr>
            <a:endParaRPr lang="en-GB" dirty="0"/>
          </a:p>
          <a:p>
            <a:pPr marL="0" indent="0">
              <a:buNone/>
            </a:pPr>
            <a:r>
              <a:rPr lang="en-GB" dirty="0"/>
              <a:t>A much harder problem!</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422387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GB" b="1" dirty="0"/>
              <a:t/>
            </a:r>
            <a:br>
              <a:rPr lang="en-GB" b="1" dirty="0"/>
            </a:br>
            <a:r>
              <a:rPr lang="en-GB" b="1" dirty="0"/>
              <a:t>Maths Anxiety- 4 phases </a:t>
            </a:r>
            <a:br>
              <a:rPr lang="en-GB" b="1" dirty="0"/>
            </a:br>
            <a:r>
              <a:rPr lang="en-GB" b="1" dirty="0"/>
              <a:t/>
            </a:r>
            <a:br>
              <a:rPr lang="en-GB" b="1" dirty="0"/>
            </a:br>
            <a:endParaRPr lang="en-GB" dirty="0"/>
          </a:p>
        </p:txBody>
      </p:sp>
      <p:sp>
        <p:nvSpPr>
          <p:cNvPr id="8" name="Content Placeholder 7"/>
          <p:cNvSpPr>
            <a:spLocks noGrp="1"/>
          </p:cNvSpPr>
          <p:nvPr>
            <p:ph idx="1"/>
          </p:nvPr>
        </p:nvSpPr>
        <p:spPr>
          <a:xfrm>
            <a:off x="745434" y="1441311"/>
            <a:ext cx="10515600" cy="4866723"/>
          </a:xfrm>
        </p:spPr>
        <p:txBody>
          <a:bodyPr>
            <a:normAutofit fontScale="70000" lnSpcReduction="20000"/>
          </a:bodyPr>
          <a:lstStyle/>
          <a:p>
            <a:pPr marL="0" indent="0">
              <a:buNone/>
            </a:pPr>
            <a:endParaRPr lang="en-GB" sz="3200" dirty="0"/>
          </a:p>
          <a:p>
            <a:pPr marL="0" indent="0">
              <a:buNone/>
            </a:pPr>
            <a:r>
              <a:rPr lang="en-GB" sz="3200" dirty="0"/>
              <a:t>Phase 1 - Negative feelings towards maths </a:t>
            </a:r>
          </a:p>
          <a:p>
            <a:pPr marL="0" indent="0">
              <a:buNone/>
            </a:pPr>
            <a:endParaRPr lang="en-GB" sz="3200" dirty="0"/>
          </a:p>
          <a:p>
            <a:pPr marL="0" indent="0">
              <a:buNone/>
            </a:pPr>
            <a:r>
              <a:rPr lang="en-GB" sz="3200" dirty="0"/>
              <a:t>Phase 2 - Avoidance of maths</a:t>
            </a:r>
          </a:p>
          <a:p>
            <a:pPr marL="0" indent="0">
              <a:buNone/>
            </a:pPr>
            <a:endParaRPr lang="en-GB" sz="3200" dirty="0"/>
          </a:p>
          <a:p>
            <a:pPr marL="0" indent="0">
              <a:buNone/>
            </a:pPr>
            <a:r>
              <a:rPr lang="en-GB" sz="3200" dirty="0"/>
              <a:t>Phase 3 - Poor maths preparations </a:t>
            </a:r>
          </a:p>
          <a:p>
            <a:pPr marL="0" indent="0">
              <a:buNone/>
            </a:pPr>
            <a:endParaRPr lang="en-GB" sz="3200" dirty="0"/>
          </a:p>
          <a:p>
            <a:pPr marL="0" indent="0">
              <a:buNone/>
            </a:pPr>
            <a:r>
              <a:rPr lang="en-GB" sz="3200" dirty="0"/>
              <a:t>Phase 4 - Poor maths performance </a:t>
            </a:r>
          </a:p>
          <a:p>
            <a:pPr marL="0" indent="0">
              <a:buNone/>
            </a:pPr>
            <a:r>
              <a:rPr lang="en-GB" sz="3200" dirty="0" err="1"/>
              <a:t>Preis</a:t>
            </a:r>
            <a:r>
              <a:rPr lang="en-GB" sz="3200" dirty="0"/>
              <a:t> &amp; Biggs (2001)</a:t>
            </a:r>
          </a:p>
          <a:p>
            <a:pPr marL="0" indent="0">
              <a:buNone/>
            </a:pPr>
            <a:endParaRPr lang="en-GB" sz="3200" dirty="0"/>
          </a:p>
          <a:p>
            <a:pPr marL="0" indent="0">
              <a:buNone/>
            </a:pPr>
            <a:r>
              <a:rPr lang="en-GB" dirty="0"/>
              <a:t>Mathematics anxiety affects mathematical performance by inhibiting working memory (Butterworth, </a:t>
            </a:r>
            <a:r>
              <a:rPr lang="en-GB" dirty="0" err="1"/>
              <a:t>Cipolotti</a:t>
            </a:r>
            <a:r>
              <a:rPr lang="en-GB" dirty="0"/>
              <a:t> &amp; Warrington, 1996; Ashcraft &amp; Kirk, 2001) </a:t>
            </a:r>
          </a:p>
          <a:p>
            <a:pPr marL="0" indent="0">
              <a:buNone/>
            </a:pPr>
            <a:r>
              <a:rPr lang="en-GB" dirty="0"/>
              <a:t>Feeling of tension, apprehension or fear that interferes with maths performance (Richardson &amp; </a:t>
            </a:r>
            <a:r>
              <a:rPr lang="en-GB" dirty="0" err="1"/>
              <a:t>Shuinn</a:t>
            </a:r>
            <a:r>
              <a:rPr lang="en-GB" dirty="0"/>
              <a:t>, 1972) </a:t>
            </a:r>
          </a:p>
          <a:p>
            <a:endParaRPr lang="en-GB" dirty="0"/>
          </a:p>
        </p:txBody>
      </p:sp>
    </p:spTree>
    <p:extLst>
      <p:ext uri="{BB962C8B-B14F-4D97-AF65-F5344CB8AC3E}">
        <p14:creationId xmlns:p14="http://schemas.microsoft.com/office/powerpoint/2010/main" val="632087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9576" y="548681"/>
            <a:ext cx="7772400" cy="1470025"/>
          </a:xfrm>
        </p:spPr>
        <p:txBody>
          <a:bodyPr/>
          <a:lstStyle/>
          <a:p>
            <a:r>
              <a:rPr lang="en-GB" dirty="0"/>
              <a:t>Working Memory</a:t>
            </a:r>
          </a:p>
        </p:txBody>
      </p:sp>
      <p:pic>
        <p:nvPicPr>
          <p:cNvPr id="4" name="Picture 2" descr="C:\Users\Judy\AppData\Local\Microsoft\Windows\Temporary Internet Files\Content.IE5\YXCYBL7F\MP90038531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2038" y="2795589"/>
            <a:ext cx="2201862"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991759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ticle5602memory_process.gif"/>
          <p:cNvPicPr>
            <a:picLocks noGrp="1" noChangeAspect="1"/>
          </p:cNvPicPr>
          <p:nvPr>
            <p:ph idx="1"/>
          </p:nvPr>
        </p:nvPicPr>
        <p:blipFill>
          <a:blip r:embed="rId2" cstate="print"/>
          <a:srcRect/>
          <a:stretch>
            <a:fillRect/>
          </a:stretch>
        </p:blipFill>
        <p:spPr bwMode="auto">
          <a:xfrm>
            <a:off x="2351585" y="1052736"/>
            <a:ext cx="7892309" cy="5008866"/>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164783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p:cNvSpPr>
          <p:nvPr/>
        </p:nvSpPr>
        <p:spPr bwMode="auto">
          <a:xfrm>
            <a:off x="2111582" y="5476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4800" b="1" dirty="0">
                <a:solidFill>
                  <a:srgbClr val="002060"/>
                </a:solidFill>
              </a:rPr>
              <a:t>Short-term Memory</a:t>
            </a:r>
            <a:br>
              <a:rPr lang="en-GB" altLang="en-US" sz="4800" b="1" dirty="0">
                <a:solidFill>
                  <a:srgbClr val="002060"/>
                </a:solidFill>
              </a:rPr>
            </a:br>
            <a:endParaRPr lang="en-GB" altLang="en-US" sz="4800" b="1" dirty="0">
              <a:solidFill>
                <a:srgbClr val="002060"/>
              </a:solidFill>
            </a:endParaRPr>
          </a:p>
        </p:txBody>
      </p:sp>
      <p:sp>
        <p:nvSpPr>
          <p:cNvPr id="3" name="TextBox 2"/>
          <p:cNvSpPr txBox="1"/>
          <p:nvPr/>
        </p:nvSpPr>
        <p:spPr>
          <a:xfrm>
            <a:off x="796997" y="1690688"/>
            <a:ext cx="6696075" cy="4432300"/>
          </a:xfrm>
          <a:prstGeom prst="rect">
            <a:avLst/>
          </a:prstGeom>
          <a:noFill/>
        </p:spPr>
        <p:txBody>
          <a:bodyPr>
            <a:spAutoFit/>
          </a:bodyPr>
          <a:lstStyle/>
          <a:p>
            <a:pPr>
              <a:defRPr/>
            </a:pPr>
            <a:r>
              <a:rPr lang="en-GB" sz="2400" b="1" dirty="0"/>
              <a:t>Short-term Memory </a:t>
            </a:r>
            <a:r>
              <a:rPr lang="en-GB" sz="2400" dirty="0"/>
              <a:t>is part of the Working Memory system.  It comprises:</a:t>
            </a:r>
          </a:p>
          <a:p>
            <a:pPr>
              <a:defRPr/>
            </a:pPr>
            <a:endParaRPr lang="en-GB" sz="1200" dirty="0"/>
          </a:p>
          <a:p>
            <a:pPr marL="342900" indent="-342900">
              <a:buFont typeface="Arial" pitchFamily="34" charset="0"/>
              <a:buChar char="•"/>
              <a:defRPr/>
            </a:pPr>
            <a:r>
              <a:rPr lang="en-GB" sz="2400" dirty="0" err="1"/>
              <a:t>Visuo</a:t>
            </a:r>
            <a:r>
              <a:rPr lang="en-GB" sz="2400" dirty="0"/>
              <a:t>-spatial memory</a:t>
            </a:r>
          </a:p>
          <a:p>
            <a:pPr marL="342900" indent="-342900">
              <a:buFont typeface="Arial" pitchFamily="34" charset="0"/>
              <a:buChar char="•"/>
              <a:defRPr/>
            </a:pPr>
            <a:r>
              <a:rPr lang="en-GB" sz="2400" dirty="0"/>
              <a:t>Verbal memory</a:t>
            </a:r>
          </a:p>
          <a:p>
            <a:pPr>
              <a:defRPr/>
            </a:pPr>
            <a:endParaRPr lang="en-GB" sz="1200" dirty="0"/>
          </a:p>
          <a:p>
            <a:pPr>
              <a:defRPr/>
            </a:pPr>
            <a:r>
              <a:rPr lang="en-GB" sz="2400" dirty="0"/>
              <a:t>Used for </a:t>
            </a:r>
            <a:r>
              <a:rPr lang="en-GB" sz="2400" b="1" dirty="0"/>
              <a:t>storing material without manipulating it </a:t>
            </a:r>
            <a:r>
              <a:rPr lang="en-GB" sz="2400" dirty="0"/>
              <a:t>mentally, or doing something else at the same time,</a:t>
            </a:r>
          </a:p>
          <a:p>
            <a:pPr marL="342900" indent="-342900">
              <a:buFont typeface="Wingdings" pitchFamily="2" charset="2"/>
              <a:buChar char="§"/>
              <a:defRPr/>
            </a:pPr>
            <a:r>
              <a:rPr lang="en-GB" sz="2400" dirty="0"/>
              <a:t>e.g. remembering a telephone number uses </a:t>
            </a:r>
            <a:r>
              <a:rPr lang="en-GB" sz="2400" b="1" dirty="0"/>
              <a:t>verbal</a:t>
            </a:r>
            <a:r>
              <a:rPr lang="en-GB" sz="2400" dirty="0"/>
              <a:t> short-term memory.</a:t>
            </a:r>
          </a:p>
          <a:p>
            <a:pPr marL="342900" indent="-342900">
              <a:buFont typeface="Wingdings" pitchFamily="2" charset="2"/>
              <a:buChar char="§"/>
              <a:defRPr/>
            </a:pPr>
            <a:r>
              <a:rPr lang="en-GB" sz="2400" dirty="0"/>
              <a:t>e.g. picking out a top to match the skirt you just bought uses </a:t>
            </a:r>
            <a:r>
              <a:rPr lang="en-GB" sz="2400" b="1" dirty="0" err="1"/>
              <a:t>visuo</a:t>
            </a:r>
            <a:r>
              <a:rPr lang="en-GB" sz="2400" b="1" dirty="0"/>
              <a:t>-spatial </a:t>
            </a:r>
            <a:r>
              <a:rPr lang="en-GB" sz="2400" dirty="0"/>
              <a:t>memory</a:t>
            </a:r>
            <a:endParaRPr lang="en-GB" dirty="0"/>
          </a:p>
          <a:p>
            <a:pPr marL="285750" indent="-285750">
              <a:buFont typeface="Arial" pitchFamily="34" charset="0"/>
              <a:buChar char="•"/>
              <a:defRPr/>
            </a:pPr>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767451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gn="ctr" eaLnBrk="1" hangingPunct="1"/>
            <a:r>
              <a:rPr lang="en-AU" sz="4800" b="1" dirty="0"/>
              <a:t>Long Term Memory</a:t>
            </a:r>
            <a:endParaRPr lang="en-US" sz="4800" b="1" dirty="0"/>
          </a:p>
        </p:txBody>
      </p:sp>
      <p:sp>
        <p:nvSpPr>
          <p:cNvPr id="15363" name="Rectangle 3"/>
          <p:cNvSpPr>
            <a:spLocks noGrp="1" noChangeArrowheads="1"/>
          </p:cNvSpPr>
          <p:nvPr>
            <p:ph idx="1"/>
          </p:nvPr>
        </p:nvSpPr>
        <p:spPr/>
        <p:txBody>
          <a:bodyPr/>
          <a:lstStyle/>
          <a:p>
            <a:pPr algn="just" eaLnBrk="1" hangingPunct="1">
              <a:lnSpc>
                <a:spcPct val="90000"/>
              </a:lnSpc>
              <a:buFont typeface="Wingdings 2" pitchFamily="18" charset="2"/>
              <a:buNone/>
            </a:pPr>
            <a:endParaRPr lang="en-AU" dirty="0"/>
          </a:p>
          <a:p>
            <a:pPr marL="0" indent="0" algn="just">
              <a:buNone/>
            </a:pPr>
            <a:r>
              <a:rPr lang="en-AU" dirty="0"/>
              <a:t>Permanent Storehouse</a:t>
            </a:r>
          </a:p>
          <a:p>
            <a:pPr algn="just" eaLnBrk="1" hangingPunct="1">
              <a:lnSpc>
                <a:spcPct val="90000"/>
              </a:lnSpc>
            </a:pPr>
            <a:r>
              <a:rPr lang="en-US" dirty="0"/>
              <a:t>A system for permanently storing, managing, and retrieving information for later and ongoing use. Items of information stored as long-term memory may be available for a lifetime.</a:t>
            </a:r>
          </a:p>
          <a:p>
            <a:pPr algn="just" eaLnBrk="1" hangingPunct="1">
              <a:lnSpc>
                <a:spcPct val="90000"/>
              </a:lnSpc>
            </a:pPr>
            <a:r>
              <a:rPr lang="en-US" dirty="0"/>
              <a:t>Information which has been registered, encoded, rehearsed, and stored for future retrieval; Material and information retained in LTM underlies cognitive abilities. </a:t>
            </a:r>
            <a:endParaRPr lang="en-AU" dirty="0"/>
          </a:p>
          <a:p>
            <a:pPr eaLnBrk="1" hangingPunct="1">
              <a:lnSpc>
                <a:spcPct val="90000"/>
              </a:lnSpc>
            </a:pPr>
            <a:endParaRPr lang="en-US" dirty="0"/>
          </a:p>
        </p:txBody>
      </p:sp>
      <p:sp>
        <p:nvSpPr>
          <p:cNvPr id="3" name="Footer Placeholder 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806563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p:cNvSpPr>
          <p:nvPr/>
        </p:nvSpPr>
        <p:spPr bwMode="auto">
          <a:xfrm>
            <a:off x="2063750" y="5492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5400" b="1" dirty="0"/>
              <a:t>Working Memory</a:t>
            </a:r>
          </a:p>
        </p:txBody>
      </p:sp>
      <p:pic>
        <p:nvPicPr>
          <p:cNvPr id="8195" name="Picture 2" descr="C:\Users\Pages\AppData\Local\Microsoft\Windows\Temporary Internet Files\Content.IE5\1N9DDWC2\MC9002909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1176" y="2286001"/>
            <a:ext cx="302577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p:cNvSpPr txBox="1">
            <a:spLocks noChangeArrowheads="1"/>
          </p:cNvSpPr>
          <p:nvPr/>
        </p:nvSpPr>
        <p:spPr bwMode="auto">
          <a:xfrm>
            <a:off x="2566988" y="4581525"/>
            <a:ext cx="6769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dirty="0"/>
              <a:t>‘A mental workspace to BOTH hold AND manipulate information in the mind.’</a:t>
            </a:r>
          </a:p>
          <a:p>
            <a:pPr eaLnBrk="1" hangingPunct="1">
              <a:spcBef>
                <a:spcPct val="0"/>
              </a:spcBef>
              <a:buFontTx/>
              <a:buNone/>
            </a:pPr>
            <a:endParaRPr lang="en-GB" altLang="en-US" sz="2400" dirty="0"/>
          </a:p>
          <a:p>
            <a:pPr eaLnBrk="1" hangingPunct="1">
              <a:spcBef>
                <a:spcPct val="0"/>
              </a:spcBef>
              <a:buFontTx/>
              <a:buNone/>
            </a:pPr>
            <a:r>
              <a:rPr lang="en-GB" altLang="en-US" sz="2400" dirty="0"/>
              <a:t>   e.g. 43 x 67 (without pen, paper or calculators).</a:t>
            </a:r>
          </a:p>
        </p:txBody>
      </p:sp>
      <p:sp>
        <p:nvSpPr>
          <p:cNvPr id="5" name="Wave 4"/>
          <p:cNvSpPr/>
          <p:nvPr/>
        </p:nvSpPr>
        <p:spPr>
          <a:xfrm>
            <a:off x="2495550" y="1916113"/>
            <a:ext cx="2736850" cy="1922462"/>
          </a:xfrm>
          <a:prstGeom prst="wav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8" name="TextBox 6"/>
          <p:cNvSpPr txBox="1">
            <a:spLocks noChangeArrowheads="1"/>
          </p:cNvSpPr>
          <p:nvPr/>
        </p:nvSpPr>
        <p:spPr bwMode="auto">
          <a:xfrm>
            <a:off x="2855914" y="2286001"/>
            <a:ext cx="20161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b="1">
                <a:solidFill>
                  <a:srgbClr val="FF0000"/>
                </a:solidFill>
              </a:rPr>
              <a:t>Welcome to the 2-minute, 4-unit jotting pad!</a:t>
            </a:r>
          </a:p>
        </p:txBody>
      </p:sp>
      <p:sp>
        <p:nvSpPr>
          <p:cNvPr id="3" name="Footer Placeholder 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178188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1992313" y="-142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5400" b="1">
                <a:solidFill>
                  <a:srgbClr val="7030A0"/>
                </a:solidFill>
              </a:rPr>
              <a:t>Working Memory</a:t>
            </a:r>
          </a:p>
        </p:txBody>
      </p:sp>
      <p:graphicFrame>
        <p:nvGraphicFramePr>
          <p:cNvPr id="3" name="Diagram 2"/>
          <p:cNvGraphicFramePr/>
          <p:nvPr/>
        </p:nvGraphicFramePr>
        <p:xfrm>
          <a:off x="2999656" y="9087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2" name="TextBox 5"/>
          <p:cNvSpPr txBox="1">
            <a:spLocks noChangeArrowheads="1"/>
          </p:cNvSpPr>
          <p:nvPr/>
        </p:nvSpPr>
        <p:spPr bwMode="auto">
          <a:xfrm>
            <a:off x="3719513" y="4500563"/>
            <a:ext cx="4464050" cy="18145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4000" b="1">
                <a:solidFill>
                  <a:srgbClr val="0033CC"/>
                </a:solidFill>
              </a:rPr>
              <a:t>The Central Executive</a:t>
            </a:r>
          </a:p>
          <a:p>
            <a:pPr algn="ctr" eaLnBrk="1" hangingPunct="1">
              <a:spcBef>
                <a:spcPct val="0"/>
              </a:spcBef>
              <a:buFontTx/>
              <a:buNone/>
            </a:pPr>
            <a:r>
              <a:rPr lang="en-GB" altLang="en-US" sz="2800" b="1">
                <a:solidFill>
                  <a:srgbClr val="0033CC"/>
                </a:solidFill>
              </a:rPr>
              <a:t>Manipulating</a:t>
            </a:r>
          </a:p>
        </p:txBody>
      </p:sp>
      <p:sp>
        <p:nvSpPr>
          <p:cNvPr id="5" name="Up Arrow 4"/>
          <p:cNvSpPr/>
          <p:nvPr/>
        </p:nvSpPr>
        <p:spPr>
          <a:xfrm>
            <a:off x="5808664" y="3357563"/>
            <a:ext cx="574675" cy="12239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5116158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AU" dirty="0"/>
              <a:t>Why is Working Memory Important?</a:t>
            </a:r>
            <a:endParaRPr lang="en-US" dirty="0"/>
          </a:p>
        </p:txBody>
      </p:sp>
      <p:sp>
        <p:nvSpPr>
          <p:cNvPr id="26627" name="Rectangle 3"/>
          <p:cNvSpPr>
            <a:spLocks noGrp="1" noChangeArrowheads="1"/>
          </p:cNvSpPr>
          <p:nvPr>
            <p:ph idx="1"/>
          </p:nvPr>
        </p:nvSpPr>
        <p:spPr/>
        <p:txBody>
          <a:bodyPr>
            <a:normAutofit/>
          </a:bodyPr>
          <a:lstStyle/>
          <a:p>
            <a:pPr marL="0" indent="0">
              <a:buNone/>
            </a:pPr>
            <a:r>
              <a:rPr lang="en-AU" sz="3200" dirty="0"/>
              <a:t>Students who struggle to learn academically will almost certainly have working memory difficulties</a:t>
            </a:r>
          </a:p>
          <a:p>
            <a:pPr marL="0" indent="0">
              <a:buNone/>
            </a:pPr>
            <a:endParaRPr lang="en-AU" sz="3200" dirty="0"/>
          </a:p>
          <a:p>
            <a:pPr marL="0" indent="0">
              <a:buNone/>
            </a:pPr>
            <a:r>
              <a:rPr lang="en-AU" sz="3200" dirty="0"/>
              <a:t>Problems are best defined in terms of:</a:t>
            </a:r>
          </a:p>
          <a:p>
            <a:pPr marL="0" indent="0">
              <a:buNone/>
            </a:pPr>
            <a:r>
              <a:rPr lang="en-AU" sz="3200" dirty="0"/>
              <a:t/>
            </a:r>
            <a:br>
              <a:rPr lang="en-AU" sz="3200" dirty="0"/>
            </a:br>
            <a:r>
              <a:rPr lang="en-AU" sz="3200" b="1" dirty="0"/>
              <a:t>Capacity</a:t>
            </a:r>
            <a:r>
              <a:rPr lang="en-AU" sz="3200" dirty="0"/>
              <a:t> </a:t>
            </a:r>
          </a:p>
          <a:p>
            <a:pPr marL="0" indent="0">
              <a:buNone/>
            </a:pPr>
            <a:endParaRPr lang="en-AU" sz="3200" b="1" dirty="0"/>
          </a:p>
          <a:p>
            <a:pPr marL="0" indent="0">
              <a:buNone/>
            </a:pPr>
            <a:r>
              <a:rPr lang="en-AU" sz="3200" b="1" dirty="0"/>
              <a:t>Time</a:t>
            </a:r>
            <a:endParaRPr lang="en-US" sz="3200" b="1" dirty="0"/>
          </a:p>
          <a:p>
            <a:pPr marL="274320" indent="-274320">
              <a:buClr>
                <a:schemeClr val="accent3"/>
              </a:buClr>
              <a:buNone/>
              <a:defRPr/>
            </a:pPr>
            <a:endParaRPr lang="en-AU" dirty="0"/>
          </a:p>
          <a:p>
            <a:pPr marL="274320" indent="-274320">
              <a:buClr>
                <a:schemeClr val="accent3"/>
              </a:buClr>
              <a:buNone/>
              <a:defRPr/>
            </a:pPr>
            <a:endParaRPr lang="en-AU" dirty="0"/>
          </a:p>
        </p:txBody>
      </p:sp>
      <p:sp>
        <p:nvSpPr>
          <p:cNvPr id="3" name="Footer Placeholder 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59335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AU" dirty="0"/>
              <a:t>Sub Systems of WM</a:t>
            </a:r>
            <a:endParaRPr lang="en-US" dirty="0"/>
          </a:p>
        </p:txBody>
      </p:sp>
      <p:sp>
        <p:nvSpPr>
          <p:cNvPr id="24579" name="Rectangle 3"/>
          <p:cNvSpPr>
            <a:spLocks noGrp="1" noChangeArrowheads="1"/>
          </p:cNvSpPr>
          <p:nvPr>
            <p:ph idx="1"/>
          </p:nvPr>
        </p:nvSpPr>
        <p:spPr/>
        <p:txBody>
          <a:bodyPr/>
          <a:lstStyle/>
          <a:p>
            <a:pPr eaLnBrk="1" hangingPunct="1">
              <a:buFont typeface="Wingdings 2" pitchFamily="18" charset="2"/>
              <a:buNone/>
            </a:pPr>
            <a:endParaRPr lang="en-AU" sz="3200" dirty="0"/>
          </a:p>
          <a:p>
            <a:pPr eaLnBrk="1" hangingPunct="1">
              <a:buFont typeface="Wingdings 2" pitchFamily="18" charset="2"/>
              <a:buNone/>
            </a:pPr>
            <a:r>
              <a:rPr lang="en-AU" sz="3200" dirty="0"/>
              <a:t>1.  Phonological Loop</a:t>
            </a:r>
          </a:p>
          <a:p>
            <a:pPr eaLnBrk="1" hangingPunct="1">
              <a:buFont typeface="Wingdings 2" pitchFamily="18" charset="2"/>
              <a:buNone/>
            </a:pPr>
            <a:endParaRPr lang="en-AU" sz="3200" dirty="0"/>
          </a:p>
          <a:p>
            <a:pPr eaLnBrk="1" hangingPunct="1">
              <a:buFont typeface="Wingdings 2" pitchFamily="18" charset="2"/>
              <a:buNone/>
            </a:pPr>
            <a:r>
              <a:rPr lang="en-AU" sz="3200" dirty="0"/>
              <a:t>2.  Visual-Spatial Sketchpad</a:t>
            </a:r>
          </a:p>
          <a:p>
            <a:pPr eaLnBrk="1" hangingPunct="1">
              <a:buFont typeface="Wingdings 2" pitchFamily="18" charset="2"/>
              <a:buNone/>
            </a:pPr>
            <a:endParaRPr lang="en-AU" sz="3200" dirty="0"/>
          </a:p>
          <a:p>
            <a:pPr eaLnBrk="1" hangingPunct="1">
              <a:buFont typeface="Wingdings 2" pitchFamily="18" charset="2"/>
              <a:buNone/>
            </a:pPr>
            <a:r>
              <a:rPr lang="en-AU" sz="3200" dirty="0"/>
              <a:t>3.  Central Executive</a:t>
            </a:r>
            <a:endParaRPr lang="en-US" sz="3200" dirty="0"/>
          </a:p>
        </p:txBody>
      </p:sp>
      <p:sp>
        <p:nvSpPr>
          <p:cNvPr id="3" name="Footer Placeholder 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860329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Grp="1" noChangeAspect="1" noChangeArrowheads="1"/>
          </p:cNvPicPr>
          <p:nvPr>
            <p:ph idx="1"/>
          </p:nvPr>
        </p:nvPicPr>
        <p:blipFill>
          <a:blip r:embed="rId2" cstate="print"/>
          <a:srcRect l="43986" t="41899" r="1253" b="18339"/>
          <a:stretch>
            <a:fillRect/>
          </a:stretch>
        </p:blipFill>
        <p:spPr bwMode="auto">
          <a:xfrm>
            <a:off x="1431235" y="901148"/>
            <a:ext cx="9172071" cy="4162426"/>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19414" t="41899" r="55312" b="45745"/>
          <a:stretch>
            <a:fillRect/>
          </a:stretch>
        </p:blipFill>
        <p:spPr bwMode="auto">
          <a:xfrm>
            <a:off x="6832705" y="5063574"/>
            <a:ext cx="3770601" cy="1152128"/>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615571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4400" b="1">
                <a:solidFill>
                  <a:srgbClr val="002060"/>
                </a:solidFill>
              </a:rPr>
              <a:t>Distractions to Working Memory</a:t>
            </a:r>
          </a:p>
        </p:txBody>
      </p:sp>
      <p:pic>
        <p:nvPicPr>
          <p:cNvPr id="11267" name="Picture 2" descr="C:\Users\Pages\AppData\Local\Microsoft\Windows\Temporary Internet Files\Content.IE5\6EA5344P\MC9002515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8439" y="1628776"/>
            <a:ext cx="39592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rot="1954870">
            <a:off x="3017838" y="2874963"/>
            <a:ext cx="842962" cy="944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Up Arrow 4"/>
          <p:cNvSpPr/>
          <p:nvPr/>
        </p:nvSpPr>
        <p:spPr>
          <a:xfrm rot="14897840">
            <a:off x="7969251" y="2625726"/>
            <a:ext cx="935037" cy="7477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Left Arrow 5"/>
          <p:cNvSpPr/>
          <p:nvPr/>
        </p:nvSpPr>
        <p:spPr>
          <a:xfrm rot="1618512">
            <a:off x="6535738" y="5092700"/>
            <a:ext cx="850900" cy="844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271" name="Picture 3" descr="C:\Users\Pages\AppData\Local\Microsoft\Windows\Temporary Internet Files\Content.IE5\1N9DDWC2\MP9004021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419226"/>
            <a:ext cx="1370012"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5" descr="C:\Users\Pages\AppData\Local\Microsoft\Windows\Temporary Internet Files\Content.IE5\O7UV0WUH\MP90031639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4788" y="4954589"/>
            <a:ext cx="21653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Box 8"/>
          <p:cNvSpPr txBox="1">
            <a:spLocks noChangeArrowheads="1"/>
          </p:cNvSpPr>
          <p:nvPr/>
        </p:nvSpPr>
        <p:spPr bwMode="auto">
          <a:xfrm>
            <a:off x="8283575" y="6308725"/>
            <a:ext cx="1246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b="1">
                <a:solidFill>
                  <a:srgbClr val="0000FF"/>
                </a:solidFill>
              </a:rPr>
              <a:t> Time’s up!</a:t>
            </a:r>
          </a:p>
        </p:txBody>
      </p:sp>
      <p:sp>
        <p:nvSpPr>
          <p:cNvPr id="10" name="Cloud Callout 9"/>
          <p:cNvSpPr/>
          <p:nvPr/>
        </p:nvSpPr>
        <p:spPr>
          <a:xfrm>
            <a:off x="8780463" y="1149351"/>
            <a:ext cx="1676400" cy="134461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275" name="Picture 7" descr="C:\Users\Pages\AppData\Local\Microsoft\Windows\Temporary Internet Files\Content.IE5\1N9DDWC2\MP90030580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5288" y="1481138"/>
            <a:ext cx="7493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8" descr="C:\Users\Pages\AppData\Local\Microsoft\Windows\Temporary Internet Files\Content.IE5\O7UV0WUH\MP90044848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5163" y="4068763"/>
            <a:ext cx="180816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56978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 Anxiety- Definition</a:t>
            </a:r>
          </a:p>
        </p:txBody>
      </p:sp>
      <p:sp>
        <p:nvSpPr>
          <p:cNvPr id="3" name="Content Placeholder 2"/>
          <p:cNvSpPr>
            <a:spLocks noGrp="1"/>
          </p:cNvSpPr>
          <p:nvPr>
            <p:ph idx="1"/>
          </p:nvPr>
        </p:nvSpPr>
        <p:spPr/>
        <p:txBody>
          <a:bodyPr>
            <a:normAutofit/>
          </a:bodyPr>
          <a:lstStyle/>
          <a:p>
            <a:pPr>
              <a:buNone/>
            </a:pPr>
            <a:r>
              <a:rPr lang="en-US" dirty="0"/>
              <a:t>	</a:t>
            </a:r>
            <a:r>
              <a:rPr lang="en-US" dirty="0" err="1"/>
              <a:t>Maths</a:t>
            </a:r>
            <a:r>
              <a:rPr lang="en-US" dirty="0"/>
              <a:t> anxiety has been defined as </a:t>
            </a:r>
          </a:p>
          <a:p>
            <a:pPr>
              <a:buNone/>
            </a:pPr>
            <a:endParaRPr lang="en-US" dirty="0"/>
          </a:p>
          <a:p>
            <a:pPr>
              <a:buNone/>
            </a:pPr>
            <a:r>
              <a:rPr lang="en-US" dirty="0"/>
              <a:t>	</a:t>
            </a:r>
            <a:r>
              <a:rPr lang="en-US" i="1" dirty="0"/>
              <a:t>‘the panic, helplessness, paralysis, and mental disorganization that arises among some people when they are required to solve a mathematical problem</a:t>
            </a:r>
            <a:r>
              <a:rPr lang="en-US" dirty="0"/>
              <a:t>.’</a:t>
            </a:r>
          </a:p>
          <a:p>
            <a:pPr>
              <a:buNone/>
            </a:pPr>
            <a:endParaRPr lang="en-US" dirty="0">
              <a:solidFill>
                <a:srgbClr val="002060"/>
              </a:solidFill>
            </a:endParaRPr>
          </a:p>
          <a:p>
            <a:pPr>
              <a:buNone/>
            </a:pPr>
            <a:r>
              <a:rPr lang="en-US" dirty="0"/>
              <a:t>						</a:t>
            </a:r>
            <a:r>
              <a:rPr lang="en-US" sz="2400" dirty="0"/>
              <a:t>Tobias and </a:t>
            </a:r>
            <a:r>
              <a:rPr lang="en-US" sz="2400" dirty="0" err="1"/>
              <a:t>Weissbrod</a:t>
            </a:r>
            <a:r>
              <a:rPr lang="en-US" sz="2400" dirty="0"/>
              <a:t> (1980)</a:t>
            </a:r>
          </a:p>
          <a:p>
            <a:pPr lvl="4">
              <a:buNone/>
            </a:pPr>
            <a:r>
              <a:rPr lang="en-US" dirty="0"/>
              <a:t>                                                     </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315707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How to improve memory function</a:t>
            </a:r>
            <a:br>
              <a:rPr lang="en-GB" dirty="0"/>
            </a:br>
            <a:r>
              <a:rPr lang="en-GB" dirty="0"/>
              <a:t>   3 Ms</a:t>
            </a:r>
          </a:p>
        </p:txBody>
      </p:sp>
      <p:sp>
        <p:nvSpPr>
          <p:cNvPr id="3" name="Content Placeholder 2"/>
          <p:cNvSpPr>
            <a:spLocks noGrp="1"/>
          </p:cNvSpPr>
          <p:nvPr>
            <p:ph idx="1"/>
          </p:nvPr>
        </p:nvSpPr>
        <p:spPr/>
        <p:txBody>
          <a:bodyPr/>
          <a:lstStyle/>
          <a:p>
            <a:r>
              <a:rPr lang="en-GB" dirty="0"/>
              <a:t>How can I make it manageable?</a:t>
            </a:r>
          </a:p>
          <a:p>
            <a:endParaRPr lang="en-GB" dirty="0"/>
          </a:p>
          <a:p>
            <a:r>
              <a:rPr lang="en-GB" dirty="0"/>
              <a:t>How can I make it multisensory?</a:t>
            </a:r>
          </a:p>
          <a:p>
            <a:endParaRPr lang="en-GB" dirty="0"/>
          </a:p>
          <a:p>
            <a:r>
              <a:rPr lang="en-GB" dirty="0"/>
              <a:t>What memory aids can be used?</a:t>
            </a:r>
          </a:p>
        </p:txBody>
      </p:sp>
      <p:sp>
        <p:nvSpPr>
          <p:cNvPr id="6" name="Footer Placeholder 5"/>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2194835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Manageable</a:t>
            </a:r>
          </a:p>
        </p:txBody>
      </p:sp>
      <p:sp>
        <p:nvSpPr>
          <p:cNvPr id="3" name="Content Placeholder 2"/>
          <p:cNvSpPr>
            <a:spLocks noGrp="1"/>
          </p:cNvSpPr>
          <p:nvPr>
            <p:ph idx="1"/>
          </p:nvPr>
        </p:nvSpPr>
        <p:spPr/>
        <p:txBody>
          <a:bodyPr>
            <a:normAutofit/>
          </a:bodyPr>
          <a:lstStyle/>
          <a:p>
            <a:r>
              <a:rPr lang="en-GB" dirty="0"/>
              <a:t>Make it manageable- reduce the load on working memory</a:t>
            </a:r>
          </a:p>
          <a:p>
            <a:r>
              <a:rPr lang="en-GB" dirty="0"/>
              <a:t>Avoid dual processing</a:t>
            </a:r>
          </a:p>
          <a:p>
            <a:r>
              <a:rPr lang="en-GB" dirty="0"/>
              <a:t>Look for patterns in and/or chunk series</a:t>
            </a:r>
          </a:p>
          <a:p>
            <a:r>
              <a:rPr lang="en-GB" dirty="0"/>
              <a:t>Work for short periods</a:t>
            </a:r>
          </a:p>
          <a:p>
            <a:r>
              <a:rPr lang="en-GB" dirty="0"/>
              <a:t>Read what you need to read</a:t>
            </a:r>
          </a:p>
          <a:p>
            <a:r>
              <a:rPr lang="en-GB" dirty="0"/>
              <a:t>Plan written work</a:t>
            </a:r>
          </a:p>
          <a:p>
            <a:r>
              <a:rPr lang="en-GB" dirty="0"/>
              <a:t>Use technology</a:t>
            </a:r>
          </a:p>
        </p:txBody>
      </p:sp>
      <p:sp>
        <p:nvSpPr>
          <p:cNvPr id="6" name="Footer Placeholder 5"/>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05032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rgbClr val="002060"/>
                </a:solidFill>
              </a:rPr>
              <a:t>Chunking information reduces memory load</a:t>
            </a:r>
            <a:endParaRPr lang="en-GB" dirty="0">
              <a:solidFill>
                <a:srgbClr val="002060"/>
              </a:solidFill>
            </a:endParaRPr>
          </a:p>
        </p:txBody>
      </p:sp>
      <p:sp>
        <p:nvSpPr>
          <p:cNvPr id="3" name="Content Placeholder 2"/>
          <p:cNvSpPr>
            <a:spLocks noGrp="1"/>
          </p:cNvSpPr>
          <p:nvPr>
            <p:ph idx="1"/>
          </p:nvPr>
        </p:nvSpPr>
        <p:spPr/>
        <p:txBody>
          <a:bodyPr/>
          <a:lstStyle/>
          <a:p>
            <a:r>
              <a:rPr lang="en-GB" altLang="en-US" dirty="0"/>
              <a:t>Give yourself 10 seconds to rehearse this number sequence. Then click to clear the screen - jot down what you can remember</a:t>
            </a:r>
          </a:p>
          <a:p>
            <a:endParaRPr lang="en-GB" altLang="en-US" dirty="0"/>
          </a:p>
          <a:p>
            <a:pPr marL="0" indent="0" algn="ctr">
              <a:buNone/>
            </a:pPr>
            <a:r>
              <a:rPr lang="en-GB" altLang="en-US" dirty="0"/>
              <a:t>36552124313028</a:t>
            </a:r>
          </a:p>
          <a:p>
            <a:pPr algn="ctr"/>
            <a:endParaRPr lang="en-GB" altLang="en-US" dirty="0"/>
          </a:p>
          <a:p>
            <a:endParaRPr lang="en-GB" dirty="0"/>
          </a:p>
        </p:txBody>
      </p:sp>
      <p:sp>
        <p:nvSpPr>
          <p:cNvPr id="6" name="Footer Placeholder 5"/>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42193320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solidFill>
                  <a:srgbClr val="002060"/>
                </a:solidFill>
              </a:rPr>
              <a:t/>
            </a:r>
            <a:br>
              <a:rPr lang="en-GB" altLang="en-US" dirty="0">
                <a:solidFill>
                  <a:srgbClr val="002060"/>
                </a:solidFill>
              </a:rPr>
            </a:br>
            <a:r>
              <a:rPr lang="en-GB" altLang="en-US" dirty="0">
                <a:solidFill>
                  <a:srgbClr val="002060"/>
                </a:solidFill>
              </a:rPr>
              <a:t>Now Try these?</a:t>
            </a:r>
            <a:br>
              <a:rPr lang="en-GB" altLang="en-US" dirty="0">
                <a:solidFill>
                  <a:srgbClr val="002060"/>
                </a:solidFill>
              </a:rPr>
            </a:br>
            <a:endParaRPr lang="en-GB" dirty="0">
              <a:solidFill>
                <a:srgbClr val="002060"/>
              </a:solidFill>
            </a:endParaRPr>
          </a:p>
        </p:txBody>
      </p:sp>
      <p:sp>
        <p:nvSpPr>
          <p:cNvPr id="7" name="Content Placeholder 6"/>
          <p:cNvSpPr>
            <a:spLocks noGrp="1"/>
          </p:cNvSpPr>
          <p:nvPr>
            <p:ph idx="1"/>
          </p:nvPr>
        </p:nvSpPr>
        <p:spPr/>
        <p:txBody>
          <a:bodyPr/>
          <a:lstStyle/>
          <a:p>
            <a:pPr algn="ctr">
              <a:spcBef>
                <a:spcPct val="50000"/>
              </a:spcBef>
              <a:buNone/>
            </a:pPr>
            <a:r>
              <a:rPr lang="en-GB" altLang="en-US" dirty="0"/>
              <a:t>Y        E        O        S        D</a:t>
            </a:r>
          </a:p>
          <a:p>
            <a:pPr algn="ctr">
              <a:spcBef>
                <a:spcPct val="50000"/>
              </a:spcBef>
              <a:buNone/>
            </a:pPr>
            <a:r>
              <a:rPr lang="en-GB" altLang="en-US" dirty="0"/>
              <a:t>R        V        C       I</a:t>
            </a:r>
          </a:p>
          <a:p>
            <a:pPr algn="ctr">
              <a:spcBef>
                <a:spcPct val="50000"/>
              </a:spcBef>
              <a:buNone/>
            </a:pPr>
            <a:r>
              <a:rPr lang="en-GB" altLang="en-US" dirty="0">
                <a:solidFill>
                  <a:srgbClr val="7030A0"/>
                </a:solidFill>
              </a:rPr>
              <a:t>T        E        I        N        C</a:t>
            </a:r>
          </a:p>
          <a:p>
            <a:pPr algn="ctr">
              <a:spcBef>
                <a:spcPct val="50000"/>
              </a:spcBef>
              <a:buNone/>
            </a:pPr>
            <a:r>
              <a:rPr lang="en-GB" altLang="en-US" dirty="0">
                <a:solidFill>
                  <a:srgbClr val="7030A0"/>
                </a:solidFill>
              </a:rPr>
              <a:t>N        D        F        O</a:t>
            </a:r>
            <a:endParaRPr lang="en-US" altLang="en-US" dirty="0">
              <a:solidFill>
                <a:srgbClr val="7030A0"/>
              </a:solidFill>
            </a:endParaRPr>
          </a:p>
          <a:p>
            <a:pPr algn="ctr">
              <a:spcBef>
                <a:spcPct val="50000"/>
              </a:spcBef>
              <a:buNone/>
            </a:pPr>
            <a:r>
              <a:rPr lang="en-GB" altLang="en-US" dirty="0"/>
              <a:t>E      R      I      F      N      O      B</a:t>
            </a:r>
          </a:p>
          <a:p>
            <a:pPr algn="ctr">
              <a:spcBef>
                <a:spcPct val="50000"/>
              </a:spcBef>
              <a:buNone/>
            </a:pPr>
            <a:r>
              <a:rPr lang="en-GB" altLang="en-US" dirty="0"/>
              <a:t>T      H      G      I      N</a:t>
            </a:r>
            <a:endParaRPr lang="en-US" altLang="en-US" dirty="0"/>
          </a:p>
          <a:p>
            <a:pPr algn="ctr">
              <a:spcBef>
                <a:spcPct val="50000"/>
              </a:spcBef>
              <a:buNone/>
            </a:pPr>
            <a:endParaRPr lang="en-US" altLang="en-US" b="1" dirty="0"/>
          </a:p>
          <a:p>
            <a:endParaRPr lang="en-GB" dirty="0"/>
          </a:p>
        </p:txBody>
      </p:sp>
      <p:sp>
        <p:nvSpPr>
          <p:cNvPr id="5" name="Footer Placeholder 4"/>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948513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Multi-sensory</a:t>
            </a:r>
          </a:p>
        </p:txBody>
      </p:sp>
      <p:sp>
        <p:nvSpPr>
          <p:cNvPr id="3" name="Content Placeholder 2"/>
          <p:cNvSpPr>
            <a:spLocks noGrp="1"/>
          </p:cNvSpPr>
          <p:nvPr>
            <p:ph idx="1"/>
          </p:nvPr>
        </p:nvSpPr>
        <p:spPr/>
        <p:txBody>
          <a:bodyPr>
            <a:normAutofit/>
          </a:bodyPr>
          <a:lstStyle/>
          <a:p>
            <a:r>
              <a:rPr lang="en-GB" dirty="0"/>
              <a:t>Make it multi-sensory- increase the power of encoding by using a variety of stimuli</a:t>
            </a:r>
          </a:p>
          <a:p>
            <a:r>
              <a:rPr lang="en-GB" dirty="0"/>
              <a:t>Use videos and CD </a:t>
            </a:r>
            <a:r>
              <a:rPr lang="en-GB" dirty="0" err="1"/>
              <a:t>Roms</a:t>
            </a:r>
            <a:endParaRPr lang="en-GB" dirty="0"/>
          </a:p>
          <a:p>
            <a:r>
              <a:rPr lang="en-GB" dirty="0"/>
              <a:t>Lists, wall charts</a:t>
            </a:r>
          </a:p>
          <a:p>
            <a:r>
              <a:rPr lang="en-GB" dirty="0"/>
              <a:t>Talk and discuss</a:t>
            </a:r>
          </a:p>
          <a:p>
            <a:r>
              <a:rPr lang="en-GB" dirty="0"/>
              <a:t>Role play</a:t>
            </a:r>
          </a:p>
          <a:p>
            <a:r>
              <a:rPr lang="en-GB" dirty="0"/>
              <a:t>Colour code</a:t>
            </a:r>
          </a:p>
          <a:p>
            <a:r>
              <a:rPr lang="en-GB" dirty="0"/>
              <a:t>Be active</a:t>
            </a:r>
          </a:p>
        </p:txBody>
      </p:sp>
      <p:pic>
        <p:nvPicPr>
          <p:cNvPr id="7172" name="Picture 4" descr="C:\Users\Judy\AppData\Local\Microsoft\Windows\Temporary Internet Files\Content.IE5\4CNGQ5DJ\MC90043384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4" y="3429000"/>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400285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Memory</a:t>
            </a:r>
          </a:p>
        </p:txBody>
      </p:sp>
      <p:sp>
        <p:nvSpPr>
          <p:cNvPr id="3" name="Content Placeholder 2"/>
          <p:cNvSpPr>
            <a:spLocks noGrp="1"/>
          </p:cNvSpPr>
          <p:nvPr>
            <p:ph idx="1"/>
          </p:nvPr>
        </p:nvSpPr>
        <p:spPr/>
        <p:txBody>
          <a:bodyPr/>
          <a:lstStyle/>
          <a:p>
            <a:r>
              <a:rPr lang="en-GB" dirty="0"/>
              <a:t>Make use of memory aids- to facilitate recall</a:t>
            </a:r>
          </a:p>
          <a:p>
            <a:r>
              <a:rPr lang="en-GB" dirty="0"/>
              <a:t>Notes – sound note app</a:t>
            </a:r>
          </a:p>
          <a:p>
            <a:r>
              <a:rPr lang="en-GB" dirty="0"/>
              <a:t>Record</a:t>
            </a:r>
          </a:p>
          <a:p>
            <a:r>
              <a:rPr lang="en-GB" dirty="0"/>
              <a:t>Review/summing up</a:t>
            </a:r>
          </a:p>
          <a:p>
            <a:r>
              <a:rPr lang="en-GB" dirty="0"/>
              <a:t>Visual imagery</a:t>
            </a:r>
          </a:p>
          <a:p>
            <a:r>
              <a:rPr lang="en-GB" dirty="0"/>
              <a:t>Transfer from left to right side</a:t>
            </a:r>
          </a:p>
        </p:txBody>
      </p:sp>
      <p:pic>
        <p:nvPicPr>
          <p:cNvPr id="8194" name="Picture 2" descr="C:\Users\Judy\AppData\Local\Microsoft\Windows\Temporary Internet Files\Content.IE5\4CNGQ5DJ\MP90043095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1798" y="2730771"/>
            <a:ext cx="3219488" cy="270892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124937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GB" dirty="0">
                <a:solidFill>
                  <a:srgbClr val="002060"/>
                </a:solidFill>
              </a:rPr>
              <a:t>How to make things more memorable</a:t>
            </a:r>
          </a:p>
        </p:txBody>
      </p:sp>
      <p:sp>
        <p:nvSpPr>
          <p:cNvPr id="13315" name="Content Placeholder 1"/>
          <p:cNvSpPr>
            <a:spLocks noGrp="1"/>
          </p:cNvSpPr>
          <p:nvPr>
            <p:ph idx="1"/>
          </p:nvPr>
        </p:nvSpPr>
        <p:spPr/>
        <p:txBody>
          <a:bodyPr/>
          <a:lstStyle/>
          <a:p>
            <a:pPr eaLnBrk="1" hangingPunct="1"/>
            <a:r>
              <a:rPr lang="en-GB" altLang="en-US" dirty="0"/>
              <a:t>For information to stay in the memory it must be clearly and firmly registered </a:t>
            </a:r>
          </a:p>
          <a:p>
            <a:pPr eaLnBrk="1" hangingPunct="1"/>
            <a:r>
              <a:rPr lang="en-GB" altLang="en-US" dirty="0"/>
              <a:t>Registration needs to be:</a:t>
            </a:r>
          </a:p>
          <a:p>
            <a:pPr eaLnBrk="1" hangingPunct="1"/>
            <a:r>
              <a:rPr lang="en-GB" altLang="en-US" dirty="0"/>
              <a:t>Clear and unambiguous</a:t>
            </a:r>
          </a:p>
          <a:p>
            <a:pPr eaLnBrk="1" hangingPunct="1"/>
            <a:r>
              <a:rPr lang="en-GB" altLang="en-US" dirty="0"/>
              <a:t>Rehearsed and reinforced</a:t>
            </a:r>
          </a:p>
          <a:p>
            <a:pPr eaLnBrk="1" hangingPunct="1"/>
            <a:r>
              <a:rPr lang="en-GB" altLang="en-US" dirty="0"/>
              <a:t>Understood and connected to existing information</a:t>
            </a:r>
          </a:p>
          <a:p>
            <a:pPr eaLnBrk="1" hangingPunct="1"/>
            <a:r>
              <a:rPr lang="en-GB" altLang="en-US" dirty="0"/>
              <a:t>Actively attended to</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91610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GB" dirty="0">
                <a:solidFill>
                  <a:srgbClr val="002060"/>
                </a:solidFill>
              </a:rPr>
              <a:t>What do we remember most in any period of learning</a:t>
            </a:r>
          </a:p>
        </p:txBody>
      </p:sp>
      <p:sp>
        <p:nvSpPr>
          <p:cNvPr id="14339" name="Content Placeholder 1"/>
          <p:cNvSpPr>
            <a:spLocks noGrp="1"/>
          </p:cNvSpPr>
          <p:nvPr>
            <p:ph idx="1"/>
          </p:nvPr>
        </p:nvSpPr>
        <p:spPr/>
        <p:txBody>
          <a:bodyPr/>
          <a:lstStyle/>
          <a:p>
            <a:pPr eaLnBrk="1" hangingPunct="1"/>
            <a:endParaRPr lang="en-GB" altLang="en-US" dirty="0"/>
          </a:p>
          <a:p>
            <a:pPr eaLnBrk="1" hangingPunct="1"/>
            <a:r>
              <a:rPr lang="en-GB" altLang="en-US" dirty="0"/>
              <a:t>Information at the beginning and at the end</a:t>
            </a:r>
          </a:p>
          <a:p>
            <a:pPr eaLnBrk="1" hangingPunct="1"/>
            <a:r>
              <a:rPr lang="en-GB" altLang="en-US" dirty="0"/>
              <a:t>Information associated with other information</a:t>
            </a:r>
          </a:p>
          <a:p>
            <a:pPr eaLnBrk="1" hangingPunct="1"/>
            <a:r>
              <a:rPr lang="en-GB" altLang="en-US" dirty="0"/>
              <a:t>Extraordinary things</a:t>
            </a:r>
          </a:p>
          <a:p>
            <a:pPr eaLnBrk="1" hangingPunct="1"/>
            <a:r>
              <a:rPr lang="en-GB" altLang="en-US" dirty="0"/>
              <a:t>Repeated information</a:t>
            </a:r>
          </a:p>
          <a:p>
            <a:pPr eaLnBrk="1" hangingPunct="1"/>
            <a:r>
              <a:rPr lang="en-GB" altLang="en-US" dirty="0"/>
              <a:t>Information that links to us personally</a:t>
            </a:r>
          </a:p>
          <a:p>
            <a:pPr eaLnBrk="1" hangingPunct="1"/>
            <a:endParaRPr lang="en-GB" altLang="en-US" dirty="0"/>
          </a:p>
          <a:p>
            <a:pPr eaLnBrk="1" hangingPunct="1"/>
            <a:endParaRPr lang="en-GB" altLang="en-US"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86456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pPr eaLnBrk="1" hangingPunct="1"/>
            <a:r>
              <a:rPr lang="en-GB" altLang="en-US">
                <a:solidFill>
                  <a:srgbClr val="002060"/>
                </a:solidFill>
              </a:rPr>
              <a:t>What we remember least</a:t>
            </a:r>
          </a:p>
        </p:txBody>
      </p:sp>
      <p:sp>
        <p:nvSpPr>
          <p:cNvPr id="15363" name="Content Placeholder 1"/>
          <p:cNvSpPr>
            <a:spLocks noGrp="1"/>
          </p:cNvSpPr>
          <p:nvPr>
            <p:ph idx="1"/>
          </p:nvPr>
        </p:nvSpPr>
        <p:spPr/>
        <p:txBody>
          <a:bodyPr/>
          <a:lstStyle/>
          <a:p>
            <a:pPr eaLnBrk="1" hangingPunct="1"/>
            <a:r>
              <a:rPr lang="en-GB" altLang="en-US" dirty="0"/>
              <a:t>Information presented in the middle</a:t>
            </a:r>
          </a:p>
          <a:p>
            <a:pPr eaLnBrk="1" hangingPunct="1"/>
            <a:r>
              <a:rPr lang="en-GB" altLang="en-US" dirty="0"/>
              <a:t>Anything that is not outstanding in any way</a:t>
            </a:r>
          </a:p>
          <a:p>
            <a:pPr eaLnBrk="1" hangingPunct="1"/>
            <a:r>
              <a:rPr lang="en-GB" altLang="en-US" dirty="0"/>
              <a:t>Anything that is not associated or linked</a:t>
            </a:r>
          </a:p>
        </p:txBody>
      </p:sp>
      <p:sp>
        <p:nvSpPr>
          <p:cNvPr id="3" name="Footer Placeholder 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429085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pPr eaLnBrk="1" hangingPunct="1"/>
            <a:r>
              <a:rPr lang="en-GB" altLang="en-US">
                <a:solidFill>
                  <a:srgbClr val="002060"/>
                </a:solidFill>
              </a:rPr>
              <a:t>Implications</a:t>
            </a:r>
          </a:p>
        </p:txBody>
      </p:sp>
      <p:sp>
        <p:nvSpPr>
          <p:cNvPr id="16387" name="Content Placeholder 1"/>
          <p:cNvSpPr>
            <a:spLocks noGrp="1"/>
          </p:cNvSpPr>
          <p:nvPr>
            <p:ph idx="1"/>
          </p:nvPr>
        </p:nvSpPr>
        <p:spPr/>
        <p:txBody>
          <a:bodyPr/>
          <a:lstStyle/>
          <a:p>
            <a:pPr eaLnBrk="1" hangingPunct="1"/>
            <a:r>
              <a:rPr lang="en-GB" altLang="en-US" dirty="0"/>
              <a:t>Learning periods should be short- 10 to 20 minutes</a:t>
            </a:r>
          </a:p>
          <a:p>
            <a:pPr eaLnBrk="1" hangingPunct="1"/>
            <a:r>
              <a:rPr lang="en-GB" altLang="en-US" dirty="0"/>
              <a:t>Breaks- used to put new learning in the context of old learning- links made</a:t>
            </a:r>
          </a:p>
          <a:p>
            <a:pPr eaLnBrk="1" hangingPunct="1"/>
            <a:r>
              <a:rPr lang="en-GB" altLang="en-US" dirty="0"/>
              <a:t>Extraordinary- unusual- engaging and motivating</a:t>
            </a:r>
          </a:p>
          <a:p>
            <a:pPr eaLnBrk="1" hangingPunct="1"/>
            <a:endParaRPr lang="en-GB" altLang="en-US" dirty="0"/>
          </a:p>
        </p:txBody>
      </p:sp>
      <p:sp>
        <p:nvSpPr>
          <p:cNvPr id="3" name="Footer Placeholder 2"/>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259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learned response</a:t>
            </a:r>
          </a:p>
        </p:txBody>
      </p:sp>
      <p:sp>
        <p:nvSpPr>
          <p:cNvPr id="3" name="Content Placeholder 2"/>
          <p:cNvSpPr>
            <a:spLocks noGrp="1"/>
          </p:cNvSpPr>
          <p:nvPr>
            <p:ph idx="1"/>
          </p:nvPr>
        </p:nvSpPr>
        <p:spPr/>
        <p:txBody>
          <a:bodyPr/>
          <a:lstStyle/>
          <a:p>
            <a:pPr marL="609600" indent="-609600">
              <a:lnSpc>
                <a:spcPct val="80000"/>
              </a:lnSpc>
              <a:buNone/>
            </a:pPr>
            <a:r>
              <a:rPr lang="en-US" dirty="0"/>
              <a:t>Anxiety rises when faced with mathematics and can be so severe that</a:t>
            </a:r>
          </a:p>
          <a:p>
            <a:pPr marL="609600" indent="-609600">
              <a:lnSpc>
                <a:spcPct val="80000"/>
              </a:lnSpc>
              <a:buNone/>
            </a:pPr>
            <a:r>
              <a:rPr lang="en-US" dirty="0"/>
              <a:t>even the sight of a </a:t>
            </a:r>
            <a:r>
              <a:rPr lang="en-US" dirty="0" err="1"/>
              <a:t>maths</a:t>
            </a:r>
            <a:r>
              <a:rPr lang="en-US" dirty="0"/>
              <a:t> problem can lead to </a:t>
            </a:r>
            <a:r>
              <a:rPr lang="en-US" dirty="0" err="1"/>
              <a:t>paralysing</a:t>
            </a:r>
            <a:r>
              <a:rPr lang="en-US" dirty="0"/>
              <a:t> anxiety</a:t>
            </a:r>
          </a:p>
          <a:p>
            <a:pPr marL="609600" indent="-609600">
              <a:lnSpc>
                <a:spcPct val="80000"/>
              </a:lnSpc>
              <a:buNone/>
            </a:pPr>
            <a:endParaRPr lang="en-US" dirty="0"/>
          </a:p>
          <a:p>
            <a:pPr marL="609600" indent="-609600">
              <a:lnSpc>
                <a:spcPct val="80000"/>
              </a:lnSpc>
              <a:buNone/>
            </a:pPr>
            <a:r>
              <a:rPr lang="en-US" dirty="0"/>
              <a:t>Fight or flight reaction</a:t>
            </a:r>
          </a:p>
          <a:p>
            <a:pPr marL="609600" indent="-609600">
              <a:lnSpc>
                <a:spcPct val="80000"/>
              </a:lnSpc>
              <a:buNone/>
            </a:pPr>
            <a:endParaRPr lang="en-US" dirty="0"/>
          </a:p>
          <a:p>
            <a:endParaRPr lang="en-GB" dirty="0"/>
          </a:p>
        </p:txBody>
      </p:sp>
      <p:sp>
        <p:nvSpPr>
          <p:cNvPr id="4" name="Footer Placeholder 3"/>
          <p:cNvSpPr>
            <a:spLocks noGrp="1"/>
          </p:cNvSpPr>
          <p:nvPr>
            <p:ph type="ftr" sz="quarter" idx="11"/>
          </p:nvPr>
        </p:nvSpPr>
        <p:spPr/>
        <p:txBody>
          <a:bodyPr/>
          <a:lstStyle/>
          <a:p>
            <a:r>
              <a:rPr lang="en-GB"/>
              <a:t>www.judyhornigold.co.uk</a:t>
            </a:r>
          </a:p>
        </p:txBody>
      </p:sp>
      <p:pic>
        <p:nvPicPr>
          <p:cNvPr id="6146" name="Picture 2" descr="C:\Users\Judy\AppData\Local\Microsoft\Windows\Temporary Internet Files\Content.IE5\8OCCKICO\MC9003890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681" y="3938571"/>
            <a:ext cx="1881509" cy="19510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udy\AppData\Local\Microsoft\Windows\Temporary Internet Files\Content.IE5\2NI9M5M2\MP90040754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5469" y="3938571"/>
            <a:ext cx="1951069" cy="195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721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ways to help</a:t>
            </a:r>
          </a:p>
        </p:txBody>
      </p:sp>
      <p:sp>
        <p:nvSpPr>
          <p:cNvPr id="3" name="Content Placeholder 2"/>
          <p:cNvSpPr>
            <a:spLocks noGrp="1"/>
          </p:cNvSpPr>
          <p:nvPr>
            <p:ph idx="1"/>
          </p:nvPr>
        </p:nvSpPr>
        <p:spPr/>
        <p:txBody>
          <a:bodyPr>
            <a:normAutofit/>
          </a:bodyPr>
          <a:lstStyle/>
          <a:p>
            <a:pPr lvl="0"/>
            <a:r>
              <a:rPr lang="en-GB" sz="3200" dirty="0"/>
              <a:t>Make learning experiences simultaneously multisensory</a:t>
            </a:r>
          </a:p>
          <a:p>
            <a:pPr lvl="0"/>
            <a:endParaRPr lang="en-GB" sz="3200" dirty="0"/>
          </a:p>
          <a:p>
            <a:pPr lvl="0"/>
            <a:r>
              <a:rPr lang="en-GB" sz="3200" dirty="0"/>
              <a:t>Make learning meaningful by:</a:t>
            </a:r>
          </a:p>
          <a:p>
            <a:pPr lvl="1"/>
            <a:r>
              <a:rPr lang="en-GB" sz="3200" dirty="0"/>
              <a:t>using discovery as a strategy</a:t>
            </a:r>
          </a:p>
          <a:p>
            <a:pPr lvl="1"/>
            <a:r>
              <a:rPr lang="en-GB" sz="3200" dirty="0"/>
              <a:t>teaching a structured programme that links new learning to past learning</a:t>
            </a:r>
          </a:p>
          <a:p>
            <a:endParaRPr lang="en-GB" sz="3600" dirty="0"/>
          </a:p>
        </p:txBody>
      </p:sp>
      <p:sp>
        <p:nvSpPr>
          <p:cNvPr id="6" name="Footer Placeholder 5"/>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5906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t>Explicitly address memory difficulties:</a:t>
            </a:r>
          </a:p>
        </p:txBody>
      </p:sp>
      <p:sp>
        <p:nvSpPr>
          <p:cNvPr id="3" name="Content Placeholder 2"/>
          <p:cNvSpPr>
            <a:spLocks noGrp="1"/>
          </p:cNvSpPr>
          <p:nvPr>
            <p:ph idx="1"/>
          </p:nvPr>
        </p:nvSpPr>
        <p:spPr/>
        <p:txBody>
          <a:bodyPr>
            <a:normAutofit/>
          </a:bodyPr>
          <a:lstStyle/>
          <a:p>
            <a:r>
              <a:rPr lang="en-GB" sz="3000" dirty="0"/>
              <a:t>teach how to discard  irrelevant information</a:t>
            </a:r>
          </a:p>
          <a:p>
            <a:r>
              <a:rPr lang="en-GB" dirty="0"/>
              <a:t>foster the ability to categorise</a:t>
            </a:r>
          </a:p>
          <a:p>
            <a:r>
              <a:rPr lang="en-GB" dirty="0"/>
              <a:t>foster the ability to make connections to aid memory</a:t>
            </a:r>
          </a:p>
          <a:p>
            <a:r>
              <a:rPr lang="en-GB" dirty="0"/>
              <a:t>practise tracking tasks that encourage target words and symbols to be held in memory during the search</a:t>
            </a:r>
          </a:p>
          <a:p>
            <a:endParaRPr lang="en-GB" dirty="0"/>
          </a:p>
        </p:txBody>
      </p:sp>
      <p:sp>
        <p:nvSpPr>
          <p:cNvPr id="6" name="Footer Placeholder 5"/>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72700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fontScale="92500" lnSpcReduction="10000"/>
          </a:bodyPr>
          <a:lstStyle/>
          <a:p>
            <a:r>
              <a:rPr lang="en-GB" dirty="0"/>
              <a:t>Tobias, S., &amp; </a:t>
            </a:r>
            <a:r>
              <a:rPr lang="en-GB" dirty="0" err="1"/>
              <a:t>Weissbrod</a:t>
            </a:r>
            <a:r>
              <a:rPr lang="en-GB" dirty="0"/>
              <a:t>, C. (1980). Anxiety and mathematics: an update. Harvard Educational Review, 50(1), 63-70. </a:t>
            </a:r>
          </a:p>
          <a:p>
            <a:r>
              <a:rPr lang="en-GB" dirty="0"/>
              <a:t>Greenwood, J. (1984). </a:t>
            </a:r>
            <a:r>
              <a:rPr lang="en-GB" dirty="0" err="1"/>
              <a:t>Soundoff</a:t>
            </a:r>
            <a:r>
              <a:rPr lang="en-GB" dirty="0"/>
              <a:t>: my anxieties about math anxiety. The Mathematics Teacher, 77, 662-63. </a:t>
            </a:r>
          </a:p>
          <a:p>
            <a:r>
              <a:rPr lang="en-GB" dirty="0"/>
              <a:t>Baddeley, A. D., &amp; Hitch, G. (1974). Working memory. In G.H. Bower (Ed.), </a:t>
            </a:r>
            <a:r>
              <a:rPr lang="en-GB" i="1" dirty="0"/>
              <a:t>The psychology of learning and motivation: Advances in research and theory</a:t>
            </a:r>
            <a:r>
              <a:rPr lang="en-GB" dirty="0"/>
              <a:t> (Vol. 8, pp. 47–89). New York: Academic Press.</a:t>
            </a:r>
          </a:p>
          <a:p>
            <a:r>
              <a:rPr lang="en-GB" dirty="0" err="1"/>
              <a:t>Dweck</a:t>
            </a:r>
            <a:r>
              <a:rPr lang="en-GB" dirty="0"/>
              <a:t>, C.  Mindset: The New Psychology of Success (2007), Ballantine Books</a:t>
            </a:r>
          </a:p>
          <a:p>
            <a:r>
              <a:rPr lang="en-GB" dirty="0" err="1"/>
              <a:t>Boaler</a:t>
            </a:r>
            <a:r>
              <a:rPr lang="en-GB" dirty="0"/>
              <a:t>, J . </a:t>
            </a:r>
            <a:r>
              <a:rPr lang="en-GB" dirty="0">
                <a:hlinkClick r:id="rId2"/>
              </a:rPr>
              <a:t>www.youtubed.com</a:t>
            </a:r>
            <a:endParaRPr lang="en-GB" dirty="0"/>
          </a:p>
          <a:p>
            <a:r>
              <a:rPr lang="en-GB" dirty="0"/>
              <a:t>Hunt, T.E., Clark-Carter, D. &amp; </a:t>
            </a:r>
            <a:r>
              <a:rPr lang="en-GB" dirty="0" err="1"/>
              <a:t>Sheffield,D</a:t>
            </a:r>
            <a:r>
              <a:rPr lang="en-GB" dirty="0"/>
              <a:t>, 2011</a:t>
            </a:r>
          </a:p>
          <a:p>
            <a:endParaRPr lang="en-US" dirty="0"/>
          </a:p>
          <a:p>
            <a:endParaRPr lang="en-GB" dirty="0"/>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4993902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sz="4219" dirty="0"/>
              <a:t>Any Questions?</a:t>
            </a:r>
          </a:p>
        </p:txBody>
      </p:sp>
      <p:pic>
        <p:nvPicPr>
          <p:cNvPr id="2050" name="Picture 2" descr="C:\Users\Judy\AppData\Local\Microsoft\Windows\Temporary Internet Files\Content.IE5\4CNGQ5DJ\questions-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66993" y="1505038"/>
            <a:ext cx="4358681" cy="435868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400539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Identification</a:t>
            </a:r>
          </a:p>
        </p:txBody>
      </p:sp>
      <p:sp>
        <p:nvSpPr>
          <p:cNvPr id="3" name="Content Placeholder 2"/>
          <p:cNvSpPr>
            <a:spLocks noGrp="1"/>
          </p:cNvSpPr>
          <p:nvPr>
            <p:ph idx="1"/>
          </p:nvPr>
        </p:nvSpPr>
        <p:spPr/>
        <p:txBody>
          <a:bodyPr/>
          <a:lstStyle/>
          <a:p>
            <a:pPr marL="0" indent="0">
              <a:buNone/>
            </a:pPr>
            <a:r>
              <a:rPr lang="en-GB" dirty="0"/>
              <a:t>Professor David Sheffield- University of Derby UK</a:t>
            </a:r>
          </a:p>
          <a:p>
            <a:pPr marL="0" indent="0">
              <a:buNone/>
            </a:pPr>
            <a:endParaRPr lang="en-GB" dirty="0"/>
          </a:p>
          <a:p>
            <a:pPr marL="0" indent="0">
              <a:buNone/>
            </a:pPr>
            <a:r>
              <a:rPr lang="en-GB" dirty="0"/>
              <a:t>Maths Anxiety Scale – for adolescents and adults*</a:t>
            </a:r>
          </a:p>
          <a:p>
            <a:pPr marL="0" indent="0">
              <a:buNone/>
            </a:pPr>
            <a:endParaRPr lang="en-GB" dirty="0"/>
          </a:p>
          <a:p>
            <a:pPr marL="0" indent="0">
              <a:buNone/>
            </a:pPr>
            <a:r>
              <a:rPr lang="en-GB" dirty="0"/>
              <a:t>Numeracy Apprehension Scale- Children aged 4-7</a:t>
            </a:r>
          </a:p>
          <a:p>
            <a:endParaRPr lang="en-GB" dirty="0"/>
          </a:p>
          <a:p>
            <a:endParaRPr lang="en-GB" dirty="0"/>
          </a:p>
          <a:p>
            <a:pPr marL="0" indent="0">
              <a:buNone/>
            </a:pPr>
            <a:r>
              <a:rPr lang="en-GB" dirty="0"/>
              <a:t>* Free from Tom Hunt or David Sheffield at University of Derby</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2707462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areas of focus</a:t>
            </a:r>
          </a:p>
        </p:txBody>
      </p:sp>
      <p:sp>
        <p:nvSpPr>
          <p:cNvPr id="3" name="Content Placeholder 2"/>
          <p:cNvSpPr>
            <a:spLocks noGrp="1"/>
          </p:cNvSpPr>
          <p:nvPr>
            <p:ph idx="1"/>
          </p:nvPr>
        </p:nvSpPr>
        <p:spPr/>
        <p:txBody>
          <a:bodyPr/>
          <a:lstStyle/>
          <a:p>
            <a:r>
              <a:rPr lang="en-GB" dirty="0"/>
              <a:t>The fear of being evaluated whilst you do some maths- fear of being watched doing maths</a:t>
            </a:r>
          </a:p>
          <a:p>
            <a:endParaRPr lang="en-GB" dirty="0"/>
          </a:p>
          <a:p>
            <a:r>
              <a:rPr lang="en-GB" dirty="0"/>
              <a:t>Doing everyday maths- splitting a bill in a restaurant</a:t>
            </a:r>
          </a:p>
          <a:p>
            <a:endParaRPr lang="en-GB" dirty="0"/>
          </a:p>
          <a:p>
            <a:r>
              <a:rPr lang="en-GB" dirty="0"/>
              <a:t>Watching someone else do maths.</a:t>
            </a:r>
          </a:p>
        </p:txBody>
      </p:sp>
      <p:sp>
        <p:nvSpPr>
          <p:cNvPr id="4" name="Footer Placeholder 3"/>
          <p:cNvSpPr>
            <a:spLocks noGrp="1"/>
          </p:cNvSpPr>
          <p:nvPr>
            <p:ph type="ftr" sz="quarter" idx="11"/>
          </p:nvPr>
        </p:nvSpPr>
        <p:spPr/>
        <p:txBody>
          <a:bodyPr/>
          <a:lstStyle/>
          <a:p>
            <a:r>
              <a:rPr lang="en-GB"/>
              <a:t>www.judyhornigold.co.uk</a:t>
            </a:r>
          </a:p>
        </p:txBody>
      </p:sp>
    </p:spTree>
    <p:extLst>
      <p:ext uri="{BB962C8B-B14F-4D97-AF65-F5344CB8AC3E}">
        <p14:creationId xmlns:p14="http://schemas.microsoft.com/office/powerpoint/2010/main" val="3185523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TotalTime>
  <Words>2937</Words>
  <Application>Microsoft Office PowerPoint</Application>
  <PresentationFormat>Custom</PresentationFormat>
  <Paragraphs>609</Paragraphs>
  <Slides>73</Slides>
  <Notes>25</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SPELD  October 2016 </vt:lpstr>
      <vt:lpstr>Session Overview</vt:lpstr>
      <vt:lpstr>Math Anxiety</vt:lpstr>
      <vt:lpstr>Activity</vt:lpstr>
      <vt:lpstr> Maths Anxiety- 4 phases   </vt:lpstr>
      <vt:lpstr>Maths Anxiety- Definition</vt:lpstr>
      <vt:lpstr>A learned response</vt:lpstr>
      <vt:lpstr>Identification</vt:lpstr>
      <vt:lpstr>3 areas of focus</vt:lpstr>
      <vt:lpstr>Physical Symptoms of Maths Anxiety </vt:lpstr>
      <vt:lpstr>Psychological Symptoms of Maths Anxiety </vt:lpstr>
      <vt:lpstr>Maths Anxiety can be related to</vt:lpstr>
      <vt:lpstr>Maths Anxiety can be related to</vt:lpstr>
      <vt:lpstr>Maths lessons</vt:lpstr>
      <vt:lpstr>Activity</vt:lpstr>
      <vt:lpstr>How to over come maths anxiety</vt:lpstr>
      <vt:lpstr>Techniques to overcome Maths anxiety</vt:lpstr>
      <vt:lpstr>PowerPoint Presentation</vt:lpstr>
      <vt:lpstr>Mistakes are good</vt:lpstr>
      <vt:lpstr>PowerPoint Presentation</vt:lpstr>
      <vt:lpstr>Mistakes</vt:lpstr>
      <vt:lpstr>Mistakes matter</vt:lpstr>
      <vt:lpstr>Mistakes are good</vt:lpstr>
      <vt:lpstr>Activity</vt:lpstr>
      <vt:lpstr>Does it matter how quickly  we can answer?</vt:lpstr>
      <vt:lpstr>Lauren Schwartz- Fields Medal</vt:lpstr>
      <vt:lpstr>Mindset</vt:lpstr>
      <vt:lpstr>Carol Dweck: Mindset</vt:lpstr>
      <vt:lpstr>Carol Dweck</vt:lpstr>
      <vt:lpstr>Plasticity of the brain</vt:lpstr>
      <vt:lpstr>Examples</vt:lpstr>
      <vt:lpstr>Implications</vt:lpstr>
      <vt:lpstr>Mindset and Maths</vt:lpstr>
      <vt:lpstr>PowerPoint Presentation</vt:lpstr>
      <vt:lpstr>PowerPoint Presentation</vt:lpstr>
      <vt:lpstr>Number Sense?</vt:lpstr>
      <vt:lpstr>What is Number Sense?</vt:lpstr>
      <vt:lpstr>What is Number Sense?</vt:lpstr>
      <vt:lpstr>Pattern spot over rule remember</vt:lpstr>
      <vt:lpstr> With and without context?  </vt:lpstr>
      <vt:lpstr>Can you do this?</vt:lpstr>
      <vt:lpstr>Always, sometimes, never true?</vt:lpstr>
      <vt:lpstr>Coincidence or connection?</vt:lpstr>
      <vt:lpstr>A Checklist of a Numerically Powerful Child</vt:lpstr>
      <vt:lpstr>Number talks</vt:lpstr>
      <vt:lpstr> What are Number Talks? </vt:lpstr>
      <vt:lpstr>What are Number Talks?</vt:lpstr>
      <vt:lpstr>Number Talk format</vt:lpstr>
      <vt:lpstr>Example</vt:lpstr>
      <vt:lpstr>Working Memory</vt:lpstr>
      <vt:lpstr>PowerPoint Presentation</vt:lpstr>
      <vt:lpstr>PowerPoint Presentation</vt:lpstr>
      <vt:lpstr>Long Term Memory</vt:lpstr>
      <vt:lpstr>PowerPoint Presentation</vt:lpstr>
      <vt:lpstr>PowerPoint Presentation</vt:lpstr>
      <vt:lpstr>Why is Working Memory Important?</vt:lpstr>
      <vt:lpstr>Sub Systems of WM</vt:lpstr>
      <vt:lpstr>PowerPoint Presentation</vt:lpstr>
      <vt:lpstr>PowerPoint Presentation</vt:lpstr>
      <vt:lpstr>How to improve memory function    3 Ms</vt:lpstr>
      <vt:lpstr>Manageable</vt:lpstr>
      <vt:lpstr>Chunking information reduces memory load</vt:lpstr>
      <vt:lpstr> Now Try these? </vt:lpstr>
      <vt:lpstr>Multi-sensory</vt:lpstr>
      <vt:lpstr>Memory</vt:lpstr>
      <vt:lpstr>How to make things more memorable</vt:lpstr>
      <vt:lpstr>What do we remember most in any period of learning</vt:lpstr>
      <vt:lpstr>What we remember least</vt:lpstr>
      <vt:lpstr>Implications</vt:lpstr>
      <vt:lpstr>Other ways to help</vt:lpstr>
      <vt:lpstr>Explicitly address memory difficulties:</vt:lpstr>
      <vt:lpstr>References</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Anxiety and Working Memory</dc:title>
  <dc:creator>Judy Hornigold</dc:creator>
  <cp:lastModifiedBy>Julie Colquhoun</cp:lastModifiedBy>
  <cp:revision>30</cp:revision>
  <cp:lastPrinted>2016-09-04T09:52:33Z</cp:lastPrinted>
  <dcterms:created xsi:type="dcterms:W3CDTF">2016-07-23T12:55:22Z</dcterms:created>
  <dcterms:modified xsi:type="dcterms:W3CDTF">2016-10-17T21:53:31Z</dcterms:modified>
</cp:coreProperties>
</file>