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426" r:id="rId2"/>
    <p:sldId id="258" r:id="rId3"/>
    <p:sldId id="295" r:id="rId4"/>
    <p:sldId id="299" r:id="rId5"/>
    <p:sldId id="298" r:id="rId6"/>
    <p:sldId id="404" r:id="rId7"/>
    <p:sldId id="505" r:id="rId8"/>
    <p:sldId id="506" r:id="rId9"/>
    <p:sldId id="507" r:id="rId10"/>
    <p:sldId id="483" r:id="rId11"/>
    <p:sldId id="484" r:id="rId12"/>
    <p:sldId id="337" r:id="rId13"/>
    <p:sldId id="273" r:id="rId14"/>
    <p:sldId id="307" r:id="rId15"/>
    <p:sldId id="308" r:id="rId16"/>
    <p:sldId id="262" r:id="rId17"/>
    <p:sldId id="351" r:id="rId18"/>
    <p:sldId id="263" r:id="rId19"/>
    <p:sldId id="275" r:id="rId20"/>
    <p:sldId id="276" r:id="rId21"/>
    <p:sldId id="278" r:id="rId22"/>
    <p:sldId id="279" r:id="rId23"/>
    <p:sldId id="280" r:id="rId24"/>
    <p:sldId id="427" r:id="rId25"/>
    <p:sldId id="281" r:id="rId26"/>
    <p:sldId id="400" r:id="rId27"/>
    <p:sldId id="289" r:id="rId28"/>
    <p:sldId id="286" r:id="rId29"/>
    <p:sldId id="290" r:id="rId30"/>
    <p:sldId id="428" r:id="rId31"/>
    <p:sldId id="322" r:id="rId32"/>
    <p:sldId id="292" r:id="rId33"/>
    <p:sldId id="264" r:id="rId34"/>
    <p:sldId id="348" r:id="rId35"/>
    <p:sldId id="349" r:id="rId36"/>
    <p:sldId id="401" r:id="rId37"/>
    <p:sldId id="429" r:id="rId38"/>
    <p:sldId id="265" r:id="rId39"/>
    <p:sldId id="346" r:id="rId40"/>
    <p:sldId id="353" r:id="rId41"/>
    <p:sldId id="462" r:id="rId42"/>
    <p:sldId id="463" r:id="rId43"/>
    <p:sldId id="464" r:id="rId44"/>
    <p:sldId id="465" r:id="rId45"/>
    <p:sldId id="466" r:id="rId46"/>
    <p:sldId id="467" r:id="rId47"/>
    <p:sldId id="486" r:id="rId48"/>
    <p:sldId id="487" r:id="rId49"/>
    <p:sldId id="470" r:id="rId50"/>
    <p:sldId id="473" r:id="rId51"/>
    <p:sldId id="490" r:id="rId52"/>
    <p:sldId id="491" r:id="rId53"/>
    <p:sldId id="492" r:id="rId54"/>
    <p:sldId id="472" r:id="rId55"/>
    <p:sldId id="474" r:id="rId56"/>
    <p:sldId id="475" r:id="rId57"/>
    <p:sldId id="476" r:id="rId58"/>
    <p:sldId id="477" r:id="rId59"/>
    <p:sldId id="478" r:id="rId60"/>
    <p:sldId id="479" r:id="rId61"/>
    <p:sldId id="480" r:id="rId62"/>
    <p:sldId id="481" r:id="rId63"/>
    <p:sldId id="482" r:id="rId64"/>
    <p:sldId id="485" r:id="rId65"/>
    <p:sldId id="449" r:id="rId66"/>
    <p:sldId id="450" r:id="rId67"/>
    <p:sldId id="504" r:id="rId68"/>
    <p:sldId id="498" r:id="rId69"/>
    <p:sldId id="451" r:id="rId70"/>
    <p:sldId id="500" r:id="rId71"/>
    <p:sldId id="452" r:id="rId72"/>
    <p:sldId id="453" r:id="rId73"/>
    <p:sldId id="454" r:id="rId74"/>
    <p:sldId id="455" r:id="rId75"/>
    <p:sldId id="355" r:id="rId76"/>
    <p:sldId id="326" r:id="rId77"/>
    <p:sldId id="259" r:id="rId78"/>
    <p:sldId id="327" r:id="rId79"/>
    <p:sldId id="328" r:id="rId80"/>
    <p:sldId id="330" r:id="rId81"/>
    <p:sldId id="332" r:id="rId82"/>
    <p:sldId id="341" r:id="rId83"/>
    <p:sldId id="494" r:id="rId84"/>
    <p:sldId id="325" r:id="rId85"/>
    <p:sldId id="495" r:id="rId86"/>
    <p:sldId id="496" r:id="rId87"/>
    <p:sldId id="497" r:id="rId88"/>
    <p:sldId id="342" r:id="rId89"/>
    <p:sldId id="333" r:id="rId90"/>
    <p:sldId id="444" r:id="rId91"/>
    <p:sldId id="456" r:id="rId92"/>
    <p:sldId id="493" r:id="rId93"/>
    <p:sldId id="385" r:id="rId94"/>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09" autoAdjust="0"/>
    <p:restoredTop sz="90221" autoAdjust="0"/>
  </p:normalViewPr>
  <p:slideViewPr>
    <p:cSldViewPr snapToGrid="0">
      <p:cViewPr>
        <p:scale>
          <a:sx n="112" d="100"/>
          <a:sy n="112" d="100"/>
        </p:scale>
        <p:origin x="-264" y="-48"/>
      </p:cViewPr>
      <p:guideLst>
        <p:guide orient="horz" pos="2160"/>
        <p:guide pos="3840"/>
      </p:guideLst>
    </p:cSldViewPr>
  </p:slideViewPr>
  <p:outlineViewPr>
    <p:cViewPr>
      <p:scale>
        <a:sx n="33" d="100"/>
        <a:sy n="33" d="100"/>
      </p:scale>
      <p:origin x="0" y="-26424"/>
    </p:cViewPr>
  </p:outlineViewPr>
  <p:notesTextViewPr>
    <p:cViewPr>
      <p:scale>
        <a:sx n="1" d="1"/>
        <a:sy n="1" d="1"/>
      </p:scale>
      <p:origin x="0" y="0"/>
    </p:cViewPr>
  </p:notesTextViewPr>
  <p:sorterViewPr>
    <p:cViewPr>
      <p:scale>
        <a:sx n="100" d="100"/>
        <a:sy n="100" d="100"/>
      </p:scale>
      <p:origin x="0" y="-191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C58621E5-E67B-4D44-8A6A-E16E17B6385D}" type="datetimeFigureOut">
              <a:rPr lang="en-GB" smtClean="0"/>
              <a:t>18/10/2016</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F15DD790-CC0B-46F5-96AB-247D57A7BC0B}" type="slidenum">
              <a:rPr lang="en-GB" smtClean="0"/>
              <a:t>‹#›</a:t>
            </a:fld>
            <a:endParaRPr lang="en-GB"/>
          </a:p>
        </p:txBody>
      </p:sp>
    </p:spTree>
    <p:extLst>
      <p:ext uri="{BB962C8B-B14F-4D97-AF65-F5344CB8AC3E}">
        <p14:creationId xmlns:p14="http://schemas.microsoft.com/office/powerpoint/2010/main" val="423793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a:t>
            </a:r>
            <a:r>
              <a:rPr lang="en-GB" baseline="0" dirty="0"/>
              <a:t> at the first sentence- we can have a good go at extracting meaning from this even if we have very little knowledge of French. However, to translate the second sentence into French would be much harder as we do not have the detailed knowledge and understanding of the French language.</a:t>
            </a:r>
          </a:p>
          <a:p>
            <a:r>
              <a:rPr lang="en-GB" baseline="0" dirty="0"/>
              <a:t>It is the same in Maths- to develop a deep understanding of </a:t>
            </a:r>
            <a:r>
              <a:rPr lang="en-GB" baseline="0" dirty="0" err="1"/>
              <a:t>mathemaical</a:t>
            </a:r>
            <a:r>
              <a:rPr lang="en-GB" baseline="0" dirty="0"/>
              <a:t> language we need to be able to translate from the abstract maths to  maths language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0234B9F9-B321-4B2B-9D9B-FE9811EF7C7E}" type="slidenum">
              <a:rPr lang="en-GB" smtClean="0"/>
              <a:t>7</a:t>
            </a:fld>
            <a:endParaRPr lang="en-GB"/>
          </a:p>
        </p:txBody>
      </p:sp>
    </p:spTree>
    <p:extLst>
      <p:ext uri="{BB962C8B-B14F-4D97-AF65-F5344CB8AC3E}">
        <p14:creationId xmlns:p14="http://schemas.microsoft.com/office/powerpoint/2010/main" val="234326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400">
                <a:solidFill>
                  <a:schemeClr val="tx1"/>
                </a:solidFill>
                <a:latin typeface="Arial" pitchFamily="34" charset="0"/>
                <a:cs typeface="Arial" pitchFamily="34" charset="0"/>
              </a:defRPr>
            </a:lvl1pPr>
            <a:lvl2pPr marL="829432" indent="-319012" eaLnBrk="0" hangingPunct="0">
              <a:spcBef>
                <a:spcPct val="30000"/>
              </a:spcBef>
              <a:defRPr sz="1400">
                <a:solidFill>
                  <a:schemeClr val="tx1"/>
                </a:solidFill>
                <a:latin typeface="Arial" pitchFamily="34" charset="0"/>
                <a:cs typeface="Arial" pitchFamily="34" charset="0"/>
              </a:defRPr>
            </a:lvl2pPr>
            <a:lvl3pPr marL="1276049" indent="-255210" eaLnBrk="0" hangingPunct="0">
              <a:spcBef>
                <a:spcPct val="30000"/>
              </a:spcBef>
              <a:defRPr sz="1400">
                <a:solidFill>
                  <a:schemeClr val="tx1"/>
                </a:solidFill>
                <a:latin typeface="Arial" pitchFamily="34" charset="0"/>
                <a:cs typeface="Arial" pitchFamily="34" charset="0"/>
              </a:defRPr>
            </a:lvl3pPr>
            <a:lvl4pPr marL="1786469" indent="-255210" eaLnBrk="0" hangingPunct="0">
              <a:spcBef>
                <a:spcPct val="30000"/>
              </a:spcBef>
              <a:defRPr sz="1400">
                <a:solidFill>
                  <a:schemeClr val="tx1"/>
                </a:solidFill>
                <a:latin typeface="Arial" pitchFamily="34" charset="0"/>
                <a:cs typeface="Arial" pitchFamily="34" charset="0"/>
              </a:defRPr>
            </a:lvl4pPr>
            <a:lvl5pPr marL="2296889" indent="-255210" eaLnBrk="0" hangingPunct="0">
              <a:spcBef>
                <a:spcPct val="30000"/>
              </a:spcBef>
              <a:defRPr sz="1400">
                <a:solidFill>
                  <a:schemeClr val="tx1"/>
                </a:solidFill>
                <a:latin typeface="Arial" pitchFamily="34" charset="0"/>
                <a:cs typeface="Arial" pitchFamily="34" charset="0"/>
              </a:defRPr>
            </a:lvl5pPr>
            <a:lvl6pPr marL="2807308" indent="-255210" eaLnBrk="0" fontAlgn="base" hangingPunct="0">
              <a:spcBef>
                <a:spcPct val="30000"/>
              </a:spcBef>
              <a:spcAft>
                <a:spcPct val="0"/>
              </a:spcAft>
              <a:defRPr sz="1400">
                <a:solidFill>
                  <a:schemeClr val="tx1"/>
                </a:solidFill>
                <a:latin typeface="Arial" pitchFamily="34" charset="0"/>
                <a:cs typeface="Arial" pitchFamily="34" charset="0"/>
              </a:defRPr>
            </a:lvl6pPr>
            <a:lvl7pPr marL="3317728" indent="-255210" eaLnBrk="0" fontAlgn="base" hangingPunct="0">
              <a:spcBef>
                <a:spcPct val="30000"/>
              </a:spcBef>
              <a:spcAft>
                <a:spcPct val="0"/>
              </a:spcAft>
              <a:defRPr sz="1400">
                <a:solidFill>
                  <a:schemeClr val="tx1"/>
                </a:solidFill>
                <a:latin typeface="Arial" pitchFamily="34" charset="0"/>
                <a:cs typeface="Arial" pitchFamily="34" charset="0"/>
              </a:defRPr>
            </a:lvl7pPr>
            <a:lvl8pPr marL="3828147" indent="-255210" eaLnBrk="0" fontAlgn="base" hangingPunct="0">
              <a:spcBef>
                <a:spcPct val="30000"/>
              </a:spcBef>
              <a:spcAft>
                <a:spcPct val="0"/>
              </a:spcAft>
              <a:defRPr sz="1400">
                <a:solidFill>
                  <a:schemeClr val="tx1"/>
                </a:solidFill>
                <a:latin typeface="Arial" pitchFamily="34" charset="0"/>
                <a:cs typeface="Arial" pitchFamily="34" charset="0"/>
              </a:defRPr>
            </a:lvl8pPr>
            <a:lvl9pPr marL="4338568" indent="-255210" eaLnBrk="0" fontAlgn="base" hangingPunct="0">
              <a:spcBef>
                <a:spcPct val="30000"/>
              </a:spcBef>
              <a:spcAft>
                <a:spcPct val="0"/>
              </a:spcAft>
              <a:defRPr sz="1400">
                <a:solidFill>
                  <a:schemeClr val="tx1"/>
                </a:solidFill>
                <a:latin typeface="Arial" pitchFamily="34" charset="0"/>
                <a:cs typeface="Arial" pitchFamily="34" charset="0"/>
              </a:defRPr>
            </a:lvl9pPr>
          </a:lstStyle>
          <a:p>
            <a:pPr eaLnBrk="1" hangingPunct="1">
              <a:spcBef>
                <a:spcPct val="0"/>
              </a:spcBef>
            </a:pPr>
            <a:fld id="{5896F298-0E71-422A-B5A3-08A78FA7C073}" type="slidenum">
              <a:rPr lang="en-GB" altLang="en-US" smtClean="0"/>
              <a:pPr eaLnBrk="1" hangingPunct="1">
                <a:spcBef>
                  <a:spcPct val="0"/>
                </a:spcBef>
              </a:pPr>
              <a:t>28</a:t>
            </a:fld>
            <a:endParaRPr lang="en-GB"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GB" altLang="en-US" dirty="0">
                <a:latin typeface="Arial" pitchFamily="34" charset="0"/>
                <a:cs typeface="Arial" pitchFamily="34" charset="0"/>
              </a:rPr>
              <a:t>Examples of</a:t>
            </a:r>
            <a:r>
              <a:rPr lang="en-GB" altLang="en-US" baseline="0" dirty="0">
                <a:latin typeface="Arial" pitchFamily="34" charset="0"/>
                <a:cs typeface="Arial" pitchFamily="34" charset="0"/>
              </a:rPr>
              <a:t> reports that are available from the website</a:t>
            </a:r>
          </a:p>
          <a:p>
            <a:pPr eaLnBrk="1" hangingPunct="1"/>
            <a:endParaRPr lang="en-GB" altLang="en-US" baseline="0" dirty="0">
              <a:latin typeface="Arial" pitchFamily="34" charset="0"/>
              <a:cs typeface="Arial" pitchFamily="34" charset="0"/>
            </a:endParaRPr>
          </a:p>
          <a:p>
            <a:pPr eaLnBrk="1" hangingPunct="1"/>
            <a:r>
              <a:rPr lang="en-GB" altLang="en-US" dirty="0">
                <a:latin typeface="Arial" pitchFamily="34" charset="0"/>
                <a:cs typeface="Arial" pitchFamily="34" charset="0"/>
              </a:rPr>
              <a:t>This students does not have dyscalculia. </a:t>
            </a:r>
          </a:p>
          <a:p>
            <a:pPr eaLnBrk="1" hangingPunct="1"/>
            <a:r>
              <a:rPr lang="en-GB" altLang="en-US" dirty="0">
                <a:latin typeface="Arial" pitchFamily="34" charset="0"/>
                <a:cs typeface="Arial" pitchFamily="34" charset="0"/>
              </a:rPr>
              <a:t>You can get  from the manual  which is available online at www.mathematicalbrain.com</a:t>
            </a:r>
          </a:p>
          <a:p>
            <a:pPr eaLnBrk="1" hangingPunct="1"/>
            <a:endParaRPr lang="en-GB" altLang="en-US" dirty="0">
              <a:latin typeface="Arial" pitchFamily="34" charset="0"/>
              <a:cs typeface="Arial" pitchFamily="34" charset="0"/>
            </a:endParaRPr>
          </a:p>
          <a:p>
            <a:pPr eaLnBrk="1" hangingPunct="1"/>
            <a:r>
              <a:rPr lang="en-GB" altLang="en-US" dirty="0"/>
              <a:t>Normed for 6-14 years</a:t>
            </a:r>
          </a:p>
          <a:p>
            <a:pPr eaLnBrk="1" hangingPunct="1"/>
            <a:r>
              <a:rPr lang="en-GB" altLang="en-US" dirty="0"/>
              <a:t>Claims that it depends little on educational experience of child or other cognitive skills</a:t>
            </a:r>
          </a:p>
          <a:p>
            <a:pPr eaLnBrk="1" hangingPunct="1"/>
            <a:r>
              <a:rPr lang="en-GB" altLang="en-US" dirty="0"/>
              <a:t>Teacher report available for single student or group</a:t>
            </a:r>
          </a:p>
          <a:p>
            <a:pPr eaLnBrk="1" hangingPunct="1"/>
            <a:r>
              <a:rPr lang="en-GB" altLang="en-US" dirty="0"/>
              <a:t>Parent report</a:t>
            </a:r>
          </a:p>
          <a:p>
            <a:pPr eaLnBrk="1" hangingPunct="1"/>
            <a:r>
              <a:rPr lang="en-GB" altLang="en-US" sz="1400" dirty="0"/>
              <a:t>Cut-off score – bottom 10%</a:t>
            </a:r>
          </a:p>
          <a:p>
            <a:pPr eaLnBrk="1" hangingPunct="1"/>
            <a:r>
              <a:rPr lang="en-GB" altLang="en-US" sz="1400" dirty="0"/>
              <a:t>If dyscalculia is on a spectrum of difficulties rather like dyslexia, it could give false negatives</a:t>
            </a:r>
          </a:p>
          <a:p>
            <a:pPr eaLnBrk="1" hangingPunct="1"/>
            <a:r>
              <a:rPr lang="en-GB" altLang="en-US" sz="1400" dirty="0"/>
              <a:t>Pupils tested who demonstrate all the traits on checklist still come out as negative</a:t>
            </a:r>
          </a:p>
          <a:p>
            <a:pPr eaLnBrk="1" hangingPunct="1"/>
            <a:r>
              <a:rPr lang="en-GB" altLang="en-US" sz="1400" dirty="0"/>
              <a:t>Gifford (2005) feels results may reflect lack of early number experience</a:t>
            </a:r>
          </a:p>
          <a:p>
            <a:pPr eaLnBrk="1" hangingPunct="1"/>
            <a:r>
              <a:rPr lang="en-GB" altLang="en-US" sz="1400" dirty="0"/>
              <a:t>Pupils get bored, press any key</a:t>
            </a:r>
          </a:p>
          <a:p>
            <a:pPr eaLnBrk="1" hangingPunct="1"/>
            <a:endParaRPr lang="en-GB" altLang="en-US" dirty="0"/>
          </a:p>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275548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GB" altLang="en-US" dirty="0">
              <a:latin typeface="Arial" pitchFamily="34" charset="0"/>
              <a:cs typeface="Arial" pitchFamily="34" charset="0"/>
            </a:endParaRPr>
          </a:p>
        </p:txBody>
      </p:sp>
      <p:sp>
        <p:nvSpPr>
          <p:cNvPr id="69636"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Arial" pitchFamily="34" charset="0"/>
                <a:cs typeface="Arial" pitchFamily="34" charset="0"/>
              </a:defRPr>
            </a:lvl1pPr>
            <a:lvl2pPr marL="829432" indent="-319012" eaLnBrk="0" hangingPunct="0">
              <a:spcBef>
                <a:spcPct val="30000"/>
              </a:spcBef>
              <a:defRPr sz="1400">
                <a:solidFill>
                  <a:schemeClr val="tx1"/>
                </a:solidFill>
                <a:latin typeface="Arial" pitchFamily="34" charset="0"/>
                <a:cs typeface="Arial" pitchFamily="34" charset="0"/>
              </a:defRPr>
            </a:lvl2pPr>
            <a:lvl3pPr marL="1276049" indent="-255210" eaLnBrk="0" hangingPunct="0">
              <a:spcBef>
                <a:spcPct val="30000"/>
              </a:spcBef>
              <a:defRPr sz="1400">
                <a:solidFill>
                  <a:schemeClr val="tx1"/>
                </a:solidFill>
                <a:latin typeface="Arial" pitchFamily="34" charset="0"/>
                <a:cs typeface="Arial" pitchFamily="34" charset="0"/>
              </a:defRPr>
            </a:lvl3pPr>
            <a:lvl4pPr marL="1786469" indent="-255210" eaLnBrk="0" hangingPunct="0">
              <a:spcBef>
                <a:spcPct val="30000"/>
              </a:spcBef>
              <a:defRPr sz="1400">
                <a:solidFill>
                  <a:schemeClr val="tx1"/>
                </a:solidFill>
                <a:latin typeface="Arial" pitchFamily="34" charset="0"/>
                <a:cs typeface="Arial" pitchFamily="34" charset="0"/>
              </a:defRPr>
            </a:lvl4pPr>
            <a:lvl5pPr marL="2296889" indent="-255210" eaLnBrk="0" hangingPunct="0">
              <a:spcBef>
                <a:spcPct val="30000"/>
              </a:spcBef>
              <a:defRPr sz="1400">
                <a:solidFill>
                  <a:schemeClr val="tx1"/>
                </a:solidFill>
                <a:latin typeface="Arial" pitchFamily="34" charset="0"/>
                <a:cs typeface="Arial" pitchFamily="34" charset="0"/>
              </a:defRPr>
            </a:lvl5pPr>
            <a:lvl6pPr marL="2807308" indent="-255210" eaLnBrk="0" fontAlgn="base" hangingPunct="0">
              <a:spcBef>
                <a:spcPct val="30000"/>
              </a:spcBef>
              <a:spcAft>
                <a:spcPct val="0"/>
              </a:spcAft>
              <a:defRPr sz="1400">
                <a:solidFill>
                  <a:schemeClr val="tx1"/>
                </a:solidFill>
                <a:latin typeface="Arial" pitchFamily="34" charset="0"/>
                <a:cs typeface="Arial" pitchFamily="34" charset="0"/>
              </a:defRPr>
            </a:lvl6pPr>
            <a:lvl7pPr marL="3317728" indent="-255210" eaLnBrk="0" fontAlgn="base" hangingPunct="0">
              <a:spcBef>
                <a:spcPct val="30000"/>
              </a:spcBef>
              <a:spcAft>
                <a:spcPct val="0"/>
              </a:spcAft>
              <a:defRPr sz="1400">
                <a:solidFill>
                  <a:schemeClr val="tx1"/>
                </a:solidFill>
                <a:latin typeface="Arial" pitchFamily="34" charset="0"/>
                <a:cs typeface="Arial" pitchFamily="34" charset="0"/>
              </a:defRPr>
            </a:lvl7pPr>
            <a:lvl8pPr marL="3828147" indent="-255210" eaLnBrk="0" fontAlgn="base" hangingPunct="0">
              <a:spcBef>
                <a:spcPct val="30000"/>
              </a:spcBef>
              <a:spcAft>
                <a:spcPct val="0"/>
              </a:spcAft>
              <a:defRPr sz="1400">
                <a:solidFill>
                  <a:schemeClr val="tx1"/>
                </a:solidFill>
                <a:latin typeface="Arial" pitchFamily="34" charset="0"/>
                <a:cs typeface="Arial" pitchFamily="34" charset="0"/>
              </a:defRPr>
            </a:lvl8pPr>
            <a:lvl9pPr marL="4338568" indent="-255210" eaLnBrk="0" fontAlgn="base" hangingPunct="0">
              <a:spcBef>
                <a:spcPct val="30000"/>
              </a:spcBef>
              <a:spcAft>
                <a:spcPct val="0"/>
              </a:spcAft>
              <a:defRPr sz="1400">
                <a:solidFill>
                  <a:schemeClr val="tx1"/>
                </a:solidFill>
                <a:latin typeface="Arial" pitchFamily="34" charset="0"/>
                <a:cs typeface="Arial" pitchFamily="34" charset="0"/>
              </a:defRPr>
            </a:lvl9pPr>
          </a:lstStyle>
          <a:p>
            <a:pPr eaLnBrk="1" hangingPunct="1">
              <a:spcBef>
                <a:spcPct val="0"/>
              </a:spcBef>
            </a:pPr>
            <a:fld id="{8EBB772B-ABEE-4F7D-94E1-8FB015BDE60A}" type="slidenum">
              <a:rPr lang="en-GB" altLang="en-US" smtClean="0"/>
              <a:pPr eaLnBrk="1" hangingPunct="1">
                <a:spcBef>
                  <a:spcPct val="0"/>
                </a:spcBef>
              </a:pPr>
              <a:t>29</a:t>
            </a:fld>
            <a:endParaRPr lang="en-GB" altLang="en-US"/>
          </a:p>
        </p:txBody>
      </p:sp>
    </p:spTree>
    <p:extLst>
      <p:ext uri="{BB962C8B-B14F-4D97-AF65-F5344CB8AC3E}">
        <p14:creationId xmlns:p14="http://schemas.microsoft.com/office/powerpoint/2010/main" val="84563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0839">
              <a:defRPr/>
            </a:pPr>
            <a:r>
              <a:rPr lang="en-GB" dirty="0"/>
              <a:t>One of the most informative ways to assess for dyscalculia is to observe the learner in a maths class, ask them to verbalise to you how they are doing the maths and what strategies they are using</a:t>
            </a:r>
          </a:p>
          <a:p>
            <a:pPr defTabSz="1020839">
              <a:defRPr/>
            </a:pPr>
            <a:endParaRPr lang="en-GB" dirty="0"/>
          </a:p>
          <a:p>
            <a:endParaRPr lang="en-GB" dirty="0"/>
          </a:p>
        </p:txBody>
      </p:sp>
      <p:sp>
        <p:nvSpPr>
          <p:cNvPr id="4" name="Slide Number Placeholder 3"/>
          <p:cNvSpPr>
            <a:spLocks noGrp="1"/>
          </p:cNvSpPr>
          <p:nvPr>
            <p:ph type="sldNum" sz="quarter" idx="10"/>
          </p:nvPr>
        </p:nvSpPr>
        <p:spPr/>
        <p:txBody>
          <a:bodyPr/>
          <a:lstStyle/>
          <a:p>
            <a:fld id="{0B926515-031F-4F31-B182-DB18D6D3882A}" type="slidenum">
              <a:rPr lang="en-GB" smtClean="0"/>
              <a:t>32</a:t>
            </a:fld>
            <a:endParaRPr lang="en-GB"/>
          </a:p>
        </p:txBody>
      </p:sp>
    </p:spTree>
    <p:extLst>
      <p:ext uri="{BB962C8B-B14F-4D97-AF65-F5344CB8AC3E}">
        <p14:creationId xmlns:p14="http://schemas.microsoft.com/office/powerpoint/2010/main" val="398707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a:latin typeface="Times" panose="02020603050405020304" pitchFamily="18" charset="0"/>
            </a:endParaRPr>
          </a:p>
        </p:txBody>
      </p:sp>
      <p:sp>
        <p:nvSpPr>
          <p:cNvPr id="24580" name="Footer Placeholder 6"/>
          <p:cNvSpPr>
            <a:spLocks noGrp="1"/>
          </p:cNvSpPr>
          <p:nvPr>
            <p:ph type="ftr" sz="quarter" idx="4"/>
          </p:nvPr>
        </p:nvSpPr>
        <p:spPr>
          <a:noFill/>
        </p:spPr>
        <p:txBody>
          <a:bodyPr/>
          <a:lstStyle>
            <a:lvl1pPr>
              <a:spcBef>
                <a:spcPct val="20000"/>
              </a:spcBef>
              <a:buClr>
                <a:srgbClr val="7AC6E8"/>
              </a:buClr>
              <a:buFont typeface="Wingdings" panose="05000000000000000000" pitchFamily="2" charset="2"/>
              <a:buChar char="n"/>
              <a:defRPr sz="2000">
                <a:solidFill>
                  <a:schemeClr val="tx1"/>
                </a:solidFill>
                <a:latin typeface="Tahoma" panose="020B0604030504040204" pitchFamily="34" charset="0"/>
              </a:defRPr>
            </a:lvl1pPr>
            <a:lvl2pPr marL="785001" indent="-301923">
              <a:spcBef>
                <a:spcPct val="20000"/>
              </a:spcBef>
              <a:buClr>
                <a:srgbClr val="7AC6E8"/>
              </a:buClr>
              <a:buFont typeface="Wingdings" panose="05000000000000000000" pitchFamily="2" charset="2"/>
              <a:buChar char="n"/>
              <a:defRPr sz="2000">
                <a:solidFill>
                  <a:schemeClr val="tx1"/>
                </a:solidFill>
                <a:latin typeface="Tahoma" panose="020B0604030504040204" pitchFamily="34" charset="0"/>
              </a:defRPr>
            </a:lvl2pPr>
            <a:lvl3pPr marL="1207694" indent="-241539">
              <a:spcBef>
                <a:spcPct val="20000"/>
              </a:spcBef>
              <a:buClr>
                <a:srgbClr val="7AC6E8"/>
              </a:buClr>
              <a:buFont typeface="Wingdings" panose="05000000000000000000" pitchFamily="2" charset="2"/>
              <a:buChar char="n"/>
              <a:defRPr sz="2000">
                <a:solidFill>
                  <a:schemeClr val="tx1"/>
                </a:solidFill>
                <a:latin typeface="Tahoma" panose="020B0604030504040204" pitchFamily="34" charset="0"/>
              </a:defRPr>
            </a:lvl3pPr>
            <a:lvl4pPr marL="1690771" indent="-241539">
              <a:spcBef>
                <a:spcPct val="20000"/>
              </a:spcBef>
              <a:buClr>
                <a:srgbClr val="7AC6E8"/>
              </a:buClr>
              <a:buFont typeface="Wingdings" panose="05000000000000000000" pitchFamily="2" charset="2"/>
              <a:buChar char="n"/>
              <a:defRPr sz="2000">
                <a:solidFill>
                  <a:schemeClr val="tx1"/>
                </a:solidFill>
                <a:latin typeface="Tahoma" panose="020B0604030504040204" pitchFamily="34" charset="0"/>
              </a:defRPr>
            </a:lvl4pPr>
            <a:lvl5pPr marL="2173849" indent="-241539">
              <a:spcBef>
                <a:spcPct val="20000"/>
              </a:spcBef>
              <a:buClr>
                <a:srgbClr val="7AC6E8"/>
              </a:buClr>
              <a:buFont typeface="Wingdings" panose="05000000000000000000" pitchFamily="2" charset="2"/>
              <a:buChar char="n"/>
              <a:defRPr sz="2000">
                <a:solidFill>
                  <a:schemeClr val="tx1"/>
                </a:solidFill>
                <a:latin typeface="Tahoma" panose="020B0604030504040204" pitchFamily="34" charset="0"/>
              </a:defRPr>
            </a:lvl5pPr>
            <a:lvl6pPr marL="2656926" indent="-241539" eaLnBrk="0" fontAlgn="base" hangingPunct="0">
              <a:spcBef>
                <a:spcPct val="20000"/>
              </a:spcBef>
              <a:spcAft>
                <a:spcPct val="0"/>
              </a:spcAft>
              <a:buClr>
                <a:srgbClr val="7AC6E8"/>
              </a:buClr>
              <a:buFont typeface="Wingdings" panose="05000000000000000000" pitchFamily="2" charset="2"/>
              <a:buChar char="n"/>
              <a:defRPr sz="2000">
                <a:solidFill>
                  <a:schemeClr val="tx1"/>
                </a:solidFill>
                <a:latin typeface="Tahoma" panose="020B0604030504040204" pitchFamily="34" charset="0"/>
              </a:defRPr>
            </a:lvl6pPr>
            <a:lvl7pPr marL="3140004" indent="-241539" eaLnBrk="0" fontAlgn="base" hangingPunct="0">
              <a:spcBef>
                <a:spcPct val="20000"/>
              </a:spcBef>
              <a:spcAft>
                <a:spcPct val="0"/>
              </a:spcAft>
              <a:buClr>
                <a:srgbClr val="7AC6E8"/>
              </a:buClr>
              <a:buFont typeface="Wingdings" panose="05000000000000000000" pitchFamily="2" charset="2"/>
              <a:buChar char="n"/>
              <a:defRPr sz="2000">
                <a:solidFill>
                  <a:schemeClr val="tx1"/>
                </a:solidFill>
                <a:latin typeface="Tahoma" panose="020B0604030504040204" pitchFamily="34" charset="0"/>
              </a:defRPr>
            </a:lvl7pPr>
            <a:lvl8pPr marL="3623081" indent="-241539" eaLnBrk="0" fontAlgn="base" hangingPunct="0">
              <a:spcBef>
                <a:spcPct val="20000"/>
              </a:spcBef>
              <a:spcAft>
                <a:spcPct val="0"/>
              </a:spcAft>
              <a:buClr>
                <a:srgbClr val="7AC6E8"/>
              </a:buClr>
              <a:buFont typeface="Wingdings" panose="05000000000000000000" pitchFamily="2" charset="2"/>
              <a:buChar char="n"/>
              <a:defRPr sz="2000">
                <a:solidFill>
                  <a:schemeClr val="tx1"/>
                </a:solidFill>
                <a:latin typeface="Tahoma" panose="020B0604030504040204" pitchFamily="34" charset="0"/>
              </a:defRPr>
            </a:lvl8pPr>
            <a:lvl9pPr marL="4106159" indent="-241539" eaLnBrk="0" fontAlgn="base" hangingPunct="0">
              <a:spcBef>
                <a:spcPct val="20000"/>
              </a:spcBef>
              <a:spcAft>
                <a:spcPct val="0"/>
              </a:spcAft>
              <a:buClr>
                <a:srgbClr val="7AC6E8"/>
              </a:buClr>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FontTx/>
              <a:buNone/>
            </a:pPr>
            <a:r>
              <a:rPr lang="en-US" altLang="en-US" sz="1400">
                <a:latin typeface="Times" panose="02020603050405020304" pitchFamily="18" charset="0"/>
              </a:rPr>
              <a:t>Teach Manchester conference</a:t>
            </a:r>
          </a:p>
        </p:txBody>
      </p:sp>
      <p:sp>
        <p:nvSpPr>
          <p:cNvPr id="24581" name="Slide Number Placeholder 7"/>
          <p:cNvSpPr>
            <a:spLocks noGrp="1"/>
          </p:cNvSpPr>
          <p:nvPr>
            <p:ph type="sldNum" sz="quarter" idx="5"/>
          </p:nvPr>
        </p:nvSpPr>
        <p:spPr>
          <a:noFill/>
        </p:spPr>
        <p:txBody>
          <a:bodyPr/>
          <a:lstStyle>
            <a:lvl1pPr>
              <a:spcBef>
                <a:spcPct val="20000"/>
              </a:spcBef>
              <a:buClr>
                <a:srgbClr val="7AC6E8"/>
              </a:buClr>
              <a:buFont typeface="Wingdings" panose="05000000000000000000" pitchFamily="2" charset="2"/>
              <a:buChar char="n"/>
              <a:defRPr sz="2000">
                <a:solidFill>
                  <a:schemeClr val="tx1"/>
                </a:solidFill>
                <a:latin typeface="Tahoma" panose="020B0604030504040204" pitchFamily="34" charset="0"/>
              </a:defRPr>
            </a:lvl1pPr>
            <a:lvl2pPr marL="785001" indent="-301923">
              <a:spcBef>
                <a:spcPct val="20000"/>
              </a:spcBef>
              <a:buClr>
                <a:srgbClr val="7AC6E8"/>
              </a:buClr>
              <a:buFont typeface="Wingdings" panose="05000000000000000000" pitchFamily="2" charset="2"/>
              <a:buChar char="n"/>
              <a:defRPr sz="2000">
                <a:solidFill>
                  <a:schemeClr val="tx1"/>
                </a:solidFill>
                <a:latin typeface="Tahoma" panose="020B0604030504040204" pitchFamily="34" charset="0"/>
              </a:defRPr>
            </a:lvl2pPr>
            <a:lvl3pPr marL="1207694" indent="-241539">
              <a:spcBef>
                <a:spcPct val="20000"/>
              </a:spcBef>
              <a:buClr>
                <a:srgbClr val="7AC6E8"/>
              </a:buClr>
              <a:buFont typeface="Wingdings" panose="05000000000000000000" pitchFamily="2" charset="2"/>
              <a:buChar char="n"/>
              <a:defRPr sz="2000">
                <a:solidFill>
                  <a:schemeClr val="tx1"/>
                </a:solidFill>
                <a:latin typeface="Tahoma" panose="020B0604030504040204" pitchFamily="34" charset="0"/>
              </a:defRPr>
            </a:lvl3pPr>
            <a:lvl4pPr marL="1690771" indent="-241539">
              <a:spcBef>
                <a:spcPct val="20000"/>
              </a:spcBef>
              <a:buClr>
                <a:srgbClr val="7AC6E8"/>
              </a:buClr>
              <a:buFont typeface="Wingdings" panose="05000000000000000000" pitchFamily="2" charset="2"/>
              <a:buChar char="n"/>
              <a:defRPr sz="2000">
                <a:solidFill>
                  <a:schemeClr val="tx1"/>
                </a:solidFill>
                <a:latin typeface="Tahoma" panose="020B0604030504040204" pitchFamily="34" charset="0"/>
              </a:defRPr>
            </a:lvl4pPr>
            <a:lvl5pPr marL="2173849" indent="-241539">
              <a:spcBef>
                <a:spcPct val="20000"/>
              </a:spcBef>
              <a:buClr>
                <a:srgbClr val="7AC6E8"/>
              </a:buClr>
              <a:buFont typeface="Wingdings" panose="05000000000000000000" pitchFamily="2" charset="2"/>
              <a:buChar char="n"/>
              <a:defRPr sz="2000">
                <a:solidFill>
                  <a:schemeClr val="tx1"/>
                </a:solidFill>
                <a:latin typeface="Tahoma" panose="020B0604030504040204" pitchFamily="34" charset="0"/>
              </a:defRPr>
            </a:lvl5pPr>
            <a:lvl6pPr marL="2656926" indent="-241539" eaLnBrk="0" fontAlgn="base" hangingPunct="0">
              <a:spcBef>
                <a:spcPct val="20000"/>
              </a:spcBef>
              <a:spcAft>
                <a:spcPct val="0"/>
              </a:spcAft>
              <a:buClr>
                <a:srgbClr val="7AC6E8"/>
              </a:buClr>
              <a:buFont typeface="Wingdings" panose="05000000000000000000" pitchFamily="2" charset="2"/>
              <a:buChar char="n"/>
              <a:defRPr sz="2000">
                <a:solidFill>
                  <a:schemeClr val="tx1"/>
                </a:solidFill>
                <a:latin typeface="Tahoma" panose="020B0604030504040204" pitchFamily="34" charset="0"/>
              </a:defRPr>
            </a:lvl6pPr>
            <a:lvl7pPr marL="3140004" indent="-241539" eaLnBrk="0" fontAlgn="base" hangingPunct="0">
              <a:spcBef>
                <a:spcPct val="20000"/>
              </a:spcBef>
              <a:spcAft>
                <a:spcPct val="0"/>
              </a:spcAft>
              <a:buClr>
                <a:srgbClr val="7AC6E8"/>
              </a:buClr>
              <a:buFont typeface="Wingdings" panose="05000000000000000000" pitchFamily="2" charset="2"/>
              <a:buChar char="n"/>
              <a:defRPr sz="2000">
                <a:solidFill>
                  <a:schemeClr val="tx1"/>
                </a:solidFill>
                <a:latin typeface="Tahoma" panose="020B0604030504040204" pitchFamily="34" charset="0"/>
              </a:defRPr>
            </a:lvl7pPr>
            <a:lvl8pPr marL="3623081" indent="-241539" eaLnBrk="0" fontAlgn="base" hangingPunct="0">
              <a:spcBef>
                <a:spcPct val="20000"/>
              </a:spcBef>
              <a:spcAft>
                <a:spcPct val="0"/>
              </a:spcAft>
              <a:buClr>
                <a:srgbClr val="7AC6E8"/>
              </a:buClr>
              <a:buFont typeface="Wingdings" panose="05000000000000000000" pitchFamily="2" charset="2"/>
              <a:buChar char="n"/>
              <a:defRPr sz="2000">
                <a:solidFill>
                  <a:schemeClr val="tx1"/>
                </a:solidFill>
                <a:latin typeface="Tahoma" panose="020B0604030504040204" pitchFamily="34" charset="0"/>
              </a:defRPr>
            </a:lvl8pPr>
            <a:lvl9pPr marL="4106159" indent="-241539" eaLnBrk="0" fontAlgn="base" hangingPunct="0">
              <a:spcBef>
                <a:spcPct val="20000"/>
              </a:spcBef>
              <a:spcAft>
                <a:spcPct val="0"/>
              </a:spcAft>
              <a:buClr>
                <a:srgbClr val="7AC6E8"/>
              </a:buClr>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FontTx/>
              <a:buNone/>
            </a:pPr>
            <a:fld id="{8F239654-2936-4E21-9310-025FEC336841}" type="slidenum">
              <a:rPr lang="en-US" altLang="en-US" sz="1400">
                <a:latin typeface="Times" panose="02020603050405020304" pitchFamily="18" charset="0"/>
              </a:rPr>
              <a:pPr>
                <a:spcBef>
                  <a:spcPct val="0"/>
                </a:spcBef>
                <a:buClrTx/>
                <a:buFontTx/>
                <a:buNone/>
              </a:pPr>
              <a:t>54</a:t>
            </a:fld>
            <a:endParaRPr lang="en-US" altLang="en-US" sz="1400">
              <a:latin typeface="Times" panose="02020603050405020304" pitchFamily="18" charset="0"/>
            </a:endParaRPr>
          </a:p>
        </p:txBody>
      </p:sp>
    </p:spTree>
    <p:extLst>
      <p:ext uri="{BB962C8B-B14F-4D97-AF65-F5344CB8AC3E}">
        <p14:creationId xmlns:p14="http://schemas.microsoft.com/office/powerpoint/2010/main" val="986671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0" dirty="0">
              <a:solidFill>
                <a:srgbClr val="FF0000"/>
              </a:solidFill>
            </a:endParaRPr>
          </a:p>
        </p:txBody>
      </p:sp>
      <p:sp>
        <p:nvSpPr>
          <p:cNvPr id="4" name="Slide Number Placeholder 3"/>
          <p:cNvSpPr>
            <a:spLocks noGrp="1"/>
          </p:cNvSpPr>
          <p:nvPr>
            <p:ph type="sldNum" sz="quarter" idx="10"/>
          </p:nvPr>
        </p:nvSpPr>
        <p:spPr/>
        <p:txBody>
          <a:bodyPr/>
          <a:lstStyle/>
          <a:p>
            <a:fld id="{F41B7E25-2801-47D4-89BB-18A42A64403B}" type="slidenum">
              <a:rPr lang="en-GB" smtClean="0">
                <a:solidFill>
                  <a:prstClr val="black"/>
                </a:solidFill>
              </a:rPr>
              <a:pPr/>
              <a:t>65</a:t>
            </a:fld>
            <a:endParaRPr lang="en-GB">
              <a:solidFill>
                <a:prstClr val="black"/>
              </a:solidFill>
            </a:endParaRPr>
          </a:p>
        </p:txBody>
      </p:sp>
    </p:spTree>
    <p:extLst>
      <p:ext uri="{BB962C8B-B14F-4D97-AF65-F5344CB8AC3E}">
        <p14:creationId xmlns:p14="http://schemas.microsoft.com/office/powerpoint/2010/main" val="2291469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874826-CB02-4A70-B0A9-D39D49C43B46}" type="slidenum">
              <a:rPr lang="en-GB" smtClean="0"/>
              <a:t>66</a:t>
            </a:fld>
            <a:endParaRPr lang="en-GB"/>
          </a:p>
        </p:txBody>
      </p:sp>
    </p:spTree>
    <p:extLst>
      <p:ext uri="{BB962C8B-B14F-4D97-AF65-F5344CB8AC3E}">
        <p14:creationId xmlns:p14="http://schemas.microsoft.com/office/powerpoint/2010/main" val="1194840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sz="1300" dirty="0"/>
          </a:p>
          <a:p>
            <a:r>
              <a:rPr lang="en-GB" sz="1300" dirty="0"/>
              <a:t> </a:t>
            </a:r>
          </a:p>
        </p:txBody>
      </p:sp>
      <p:sp>
        <p:nvSpPr>
          <p:cNvPr id="4" name="Slide Number Placeholder 3"/>
          <p:cNvSpPr>
            <a:spLocks noGrp="1"/>
          </p:cNvSpPr>
          <p:nvPr>
            <p:ph type="sldNum" sz="quarter" idx="10"/>
          </p:nvPr>
        </p:nvSpPr>
        <p:spPr/>
        <p:txBody>
          <a:bodyPr/>
          <a:lstStyle/>
          <a:p>
            <a:fld id="{9BC7EA85-B2A5-45F9-865E-D607386327A1}" type="slidenum">
              <a:rPr lang="en-GB" smtClean="0"/>
              <a:t>67</a:t>
            </a:fld>
            <a:endParaRPr lang="en-GB"/>
          </a:p>
        </p:txBody>
      </p:sp>
    </p:spTree>
    <p:extLst>
      <p:ext uri="{BB962C8B-B14F-4D97-AF65-F5344CB8AC3E}">
        <p14:creationId xmlns:p14="http://schemas.microsoft.com/office/powerpoint/2010/main" val="2823404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err="1"/>
              <a:t>Cuisennaire</a:t>
            </a:r>
            <a:r>
              <a:rPr lang="en-GB" baseline="0" dirty="0"/>
              <a:t> rods can be used here to  model the multiplication arrays- and then you can go through the stages in turn</a:t>
            </a:r>
          </a:p>
          <a:p>
            <a:r>
              <a:rPr lang="en-GB" baseline="0" dirty="0"/>
              <a:t>Number strips and number squares are also useful</a:t>
            </a:r>
            <a:br>
              <a:rPr lang="en-GB" baseline="0" dirty="0"/>
            </a:br>
            <a:endParaRPr lang="en-GB" dirty="0"/>
          </a:p>
        </p:txBody>
      </p:sp>
      <p:sp>
        <p:nvSpPr>
          <p:cNvPr id="4" name="Slide Number Placeholder 3"/>
          <p:cNvSpPr>
            <a:spLocks noGrp="1"/>
          </p:cNvSpPr>
          <p:nvPr>
            <p:ph type="sldNum" sz="quarter" idx="10"/>
          </p:nvPr>
        </p:nvSpPr>
        <p:spPr/>
        <p:txBody>
          <a:bodyPr/>
          <a:lstStyle/>
          <a:p>
            <a:fld id="{528963D9-A25C-40E5-98F2-DC27105976CE}" type="slidenum">
              <a:rPr lang="en-GB" smtClean="0">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2892847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874826-CB02-4A70-B0A9-D39D49C43B46}" type="slidenum">
              <a:rPr lang="en-GB" smtClean="0"/>
              <a:t>69</a:t>
            </a:fld>
            <a:endParaRPr lang="en-GB"/>
          </a:p>
        </p:txBody>
      </p:sp>
    </p:spTree>
    <p:extLst>
      <p:ext uri="{BB962C8B-B14F-4D97-AF65-F5344CB8AC3E}">
        <p14:creationId xmlns:p14="http://schemas.microsoft.com/office/powerpoint/2010/main" val="492662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http://www.youtube.com/watch?v=Jeel4Qjow4s</a:t>
            </a:r>
          </a:p>
        </p:txBody>
      </p:sp>
      <p:sp>
        <p:nvSpPr>
          <p:cNvPr id="4" name="Slide Number Placeholder 3"/>
          <p:cNvSpPr>
            <a:spLocks noGrp="1"/>
          </p:cNvSpPr>
          <p:nvPr>
            <p:ph type="sldNum" sz="quarter" idx="10"/>
          </p:nvPr>
        </p:nvSpPr>
        <p:spPr/>
        <p:txBody>
          <a:bodyPr/>
          <a:lstStyle/>
          <a:p>
            <a:fld id="{528963D9-A25C-40E5-98F2-DC27105976CE}" type="slidenum">
              <a:rPr lang="en-GB" smtClean="0"/>
              <a:t>70</a:t>
            </a:fld>
            <a:endParaRPr lang="en-GB"/>
          </a:p>
        </p:txBody>
      </p:sp>
    </p:spTree>
    <p:extLst>
      <p:ext uri="{BB962C8B-B14F-4D97-AF65-F5344CB8AC3E}">
        <p14:creationId xmlns:p14="http://schemas.microsoft.com/office/powerpoint/2010/main" val="373275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sorts of activities</a:t>
            </a:r>
            <a:r>
              <a:rPr lang="en-GB" baseline="0" dirty="0"/>
              <a:t> give the child the opportunity to develop mathematical language and thereby deepen their understanding.</a:t>
            </a:r>
          </a:p>
          <a:p>
            <a:endParaRPr lang="en-GB" baseline="0" dirty="0"/>
          </a:p>
          <a:p>
            <a:r>
              <a:rPr lang="en-GB" baseline="0" dirty="0"/>
              <a:t>The second activity focuses on the idea that maths can be thought in terms of questions rather than answers and is inclusive because children of all abilities can have a go and come up with their own ideas.</a:t>
            </a:r>
            <a:endParaRPr lang="en-GB" dirty="0"/>
          </a:p>
        </p:txBody>
      </p:sp>
      <p:sp>
        <p:nvSpPr>
          <p:cNvPr id="4" name="Slide Number Placeholder 3"/>
          <p:cNvSpPr>
            <a:spLocks noGrp="1"/>
          </p:cNvSpPr>
          <p:nvPr>
            <p:ph type="sldNum" sz="quarter" idx="10"/>
          </p:nvPr>
        </p:nvSpPr>
        <p:spPr/>
        <p:txBody>
          <a:bodyPr/>
          <a:lstStyle/>
          <a:p>
            <a:fld id="{0234B9F9-B321-4B2B-9D9B-FE9811EF7C7E}" type="slidenum">
              <a:rPr lang="en-GB" smtClean="0"/>
              <a:t>8</a:t>
            </a:fld>
            <a:endParaRPr lang="en-GB"/>
          </a:p>
        </p:txBody>
      </p:sp>
    </p:spTree>
    <p:extLst>
      <p:ext uri="{BB962C8B-B14F-4D97-AF65-F5344CB8AC3E}">
        <p14:creationId xmlns:p14="http://schemas.microsoft.com/office/powerpoint/2010/main" val="1517812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41B7E25-2801-47D4-89BB-18A42A64403B}" type="slidenum">
              <a:rPr lang="en-GB" smtClean="0"/>
              <a:t>71</a:t>
            </a:fld>
            <a:endParaRPr lang="en-GB"/>
          </a:p>
        </p:txBody>
      </p:sp>
    </p:spTree>
    <p:extLst>
      <p:ext uri="{BB962C8B-B14F-4D97-AF65-F5344CB8AC3E}">
        <p14:creationId xmlns:p14="http://schemas.microsoft.com/office/powerpoint/2010/main" val="25779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7EA85-B2A5-45F9-865E-D607386327A1}" type="slidenum">
              <a:rPr lang="en-GB" smtClean="0"/>
              <a:t>72</a:t>
            </a:fld>
            <a:endParaRPr lang="en-GB"/>
          </a:p>
        </p:txBody>
      </p:sp>
    </p:spTree>
    <p:extLst>
      <p:ext uri="{BB962C8B-B14F-4D97-AF65-F5344CB8AC3E}">
        <p14:creationId xmlns:p14="http://schemas.microsoft.com/office/powerpoint/2010/main" val="2988037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sz="1300" b="1" dirty="0"/>
              <a:t>Base Ten created by </a:t>
            </a:r>
            <a:r>
              <a:rPr lang="en-GB" sz="1300" b="1" dirty="0" err="1"/>
              <a:t>Dienes</a:t>
            </a:r>
            <a:r>
              <a:rPr lang="en-GB" sz="1300" b="1" dirty="0"/>
              <a:t/>
            </a:r>
            <a:br>
              <a:rPr lang="en-GB" sz="1300" b="1" dirty="0"/>
            </a:br>
            <a:r>
              <a:rPr lang="en-GB" sz="1300" b="1" dirty="0"/>
              <a:t>1000s, 100s flats,10s longs, units.</a:t>
            </a:r>
            <a:endParaRPr lang="en-GB" dirty="0"/>
          </a:p>
          <a:p>
            <a:pPr>
              <a:lnSpc>
                <a:spcPct val="90000"/>
              </a:lnSpc>
            </a:pPr>
            <a:r>
              <a:rPr lang="en-GB" dirty="0"/>
              <a:t>Some researchers point out that</a:t>
            </a:r>
            <a:r>
              <a:rPr lang="en-GB" baseline="0" dirty="0"/>
              <a:t> </a:t>
            </a:r>
            <a:r>
              <a:rPr lang="en-GB" dirty="0"/>
              <a:t>some learners do not perceive the manipulative in the way it is intended</a:t>
            </a:r>
          </a:p>
          <a:p>
            <a:pPr>
              <a:lnSpc>
                <a:spcPct val="90000"/>
              </a:lnSpc>
            </a:pPr>
            <a:r>
              <a:rPr lang="en-GB" dirty="0"/>
              <a:t>• Learners may think the 1000 cube</a:t>
            </a:r>
            <a:r>
              <a:rPr lang="en-GB" baseline="0" dirty="0"/>
              <a:t> </a:t>
            </a:r>
            <a:r>
              <a:rPr lang="en-GB" dirty="0"/>
              <a:t>represents 600 because they can</a:t>
            </a:r>
          </a:p>
          <a:p>
            <a:pPr>
              <a:lnSpc>
                <a:spcPct val="90000"/>
              </a:lnSpc>
            </a:pPr>
            <a:r>
              <a:rPr lang="en-GB" dirty="0"/>
              <a:t>see 6 faces of 100 ones per face.</a:t>
            </a:r>
          </a:p>
          <a:p>
            <a:pPr>
              <a:lnSpc>
                <a:spcPct val="90000"/>
              </a:lnSpc>
            </a:pPr>
            <a:r>
              <a:rPr lang="en-GB" dirty="0"/>
              <a:t>• In fact, ten flat yellows are</a:t>
            </a:r>
            <a:r>
              <a:rPr lang="en-GB" baseline="0" dirty="0"/>
              <a:t> </a:t>
            </a:r>
            <a:r>
              <a:rPr lang="en-GB" dirty="0"/>
              <a:t>represented in one thousand cube</a:t>
            </a:r>
          </a:p>
          <a:p>
            <a:endParaRPr lang="en-GB" dirty="0"/>
          </a:p>
        </p:txBody>
      </p:sp>
      <p:sp>
        <p:nvSpPr>
          <p:cNvPr id="4" name="Slide Number Placeholder 3"/>
          <p:cNvSpPr>
            <a:spLocks noGrp="1"/>
          </p:cNvSpPr>
          <p:nvPr>
            <p:ph type="sldNum" sz="quarter" idx="10"/>
          </p:nvPr>
        </p:nvSpPr>
        <p:spPr/>
        <p:txBody>
          <a:bodyPr/>
          <a:lstStyle/>
          <a:p>
            <a:fld id="{0B926515-031F-4F31-B182-DB18D6D3882A}" type="slidenum">
              <a:rPr lang="en-GB" smtClean="0"/>
              <a:t>76</a:t>
            </a:fld>
            <a:endParaRPr lang="en-GB"/>
          </a:p>
        </p:txBody>
      </p:sp>
    </p:spTree>
    <p:extLst>
      <p:ext uri="{BB962C8B-B14F-4D97-AF65-F5344CB8AC3E}">
        <p14:creationId xmlns:p14="http://schemas.microsoft.com/office/powerpoint/2010/main" val="1966142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Commercially great to manipulate great odd and even </a:t>
            </a:r>
          </a:p>
          <a:p>
            <a:r>
              <a:rPr lang="en-GB" dirty="0"/>
              <a:t>Stick to</a:t>
            </a:r>
            <a:r>
              <a:rPr lang="en-GB" baseline="0" dirty="0"/>
              <a:t> one pattern to begin with</a:t>
            </a:r>
          </a:p>
          <a:p>
            <a:r>
              <a:rPr lang="en-GB" baseline="0" dirty="0"/>
              <a:t>Looking for a strong visual image of the pattern.</a:t>
            </a:r>
          </a:p>
          <a:p>
            <a:r>
              <a:rPr lang="en-GB" baseline="0" dirty="0"/>
              <a:t>What could be limitations of this- or problems with this</a:t>
            </a:r>
          </a:p>
          <a:p>
            <a:r>
              <a:rPr lang="en-GB" baseline="0" dirty="0"/>
              <a:t>( </a:t>
            </a:r>
            <a:r>
              <a:rPr lang="en-GB" baseline="0" dirty="0" err="1"/>
              <a:t>eg</a:t>
            </a:r>
            <a:r>
              <a:rPr lang="en-GB" baseline="0" dirty="0"/>
              <a:t> strong rep could mean inability to generalise- how would you over come this?)</a:t>
            </a:r>
          </a:p>
          <a:p>
            <a:endParaRPr lang="en-GB" dirty="0"/>
          </a:p>
        </p:txBody>
      </p:sp>
      <p:sp>
        <p:nvSpPr>
          <p:cNvPr id="4" name="Slide Number Placeholder 3"/>
          <p:cNvSpPr>
            <a:spLocks noGrp="1"/>
          </p:cNvSpPr>
          <p:nvPr>
            <p:ph type="sldNum" sz="quarter" idx="5"/>
          </p:nvPr>
        </p:nvSpPr>
        <p:spPr/>
        <p:txBody>
          <a:bodyPr/>
          <a:lstStyle/>
          <a:p>
            <a:pPr>
              <a:defRPr/>
            </a:pPr>
            <a:fld id="{318BD5C7-1A2B-4E87-B264-6BCF0D61336D}" type="slidenum">
              <a:rPr lang="en-GB" smtClean="0"/>
              <a:pPr>
                <a:defRPr/>
              </a:pPr>
              <a:t>78</a:t>
            </a:fld>
            <a:endParaRPr lang="en-GB"/>
          </a:p>
        </p:txBody>
      </p:sp>
    </p:spTree>
    <p:extLst>
      <p:ext uri="{BB962C8B-B14F-4D97-AF65-F5344CB8AC3E}">
        <p14:creationId xmlns:p14="http://schemas.microsoft.com/office/powerpoint/2010/main" val="3567062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922462" y="5215776"/>
            <a:ext cx="5073536" cy="4941260"/>
          </a:xfrm>
          <a:prstGeom prst="rect">
            <a:avLst/>
          </a:prstGeom>
        </p:spPr>
        <p:txBody>
          <a:bodyPr lIns="102068" tIns="102068" rIns="102068" bIns="102068" anchor="t" anchorCtr="0">
            <a:noAutofit/>
          </a:bodyPr>
          <a:lstStyle/>
          <a:p>
            <a:endParaRPr/>
          </a:p>
        </p:txBody>
      </p:sp>
      <p:sp>
        <p:nvSpPr>
          <p:cNvPr id="469" name="Shape 469"/>
          <p:cNvSpPr>
            <a:spLocks noGrp="1" noRot="1" noChangeAspect="1"/>
          </p:cNvSpPr>
          <p:nvPr>
            <p:ph type="sldImg" idx="2"/>
          </p:nvPr>
        </p:nvSpPr>
        <p:spPr>
          <a:xfrm>
            <a:off x="-200025" y="822325"/>
            <a:ext cx="7318375" cy="4117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617005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922462" y="5215776"/>
            <a:ext cx="5073536" cy="4941260"/>
          </a:xfrm>
          <a:prstGeom prst="rect">
            <a:avLst/>
          </a:prstGeom>
        </p:spPr>
        <p:txBody>
          <a:bodyPr lIns="102068" tIns="102068" rIns="102068" bIns="102068" anchor="t" anchorCtr="0">
            <a:noAutofit/>
          </a:bodyPr>
          <a:lstStyle/>
          <a:p>
            <a:endParaRPr/>
          </a:p>
        </p:txBody>
      </p:sp>
      <p:sp>
        <p:nvSpPr>
          <p:cNvPr id="495" name="Shape 495"/>
          <p:cNvSpPr>
            <a:spLocks noGrp="1" noRot="1" noChangeAspect="1"/>
          </p:cNvSpPr>
          <p:nvPr>
            <p:ph type="sldImg" idx="2"/>
          </p:nvPr>
        </p:nvSpPr>
        <p:spPr>
          <a:xfrm>
            <a:off x="-200025" y="822325"/>
            <a:ext cx="7318375" cy="4117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48784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922462" y="5215776"/>
            <a:ext cx="5073536" cy="4941260"/>
          </a:xfrm>
          <a:prstGeom prst="rect">
            <a:avLst/>
          </a:prstGeom>
        </p:spPr>
        <p:txBody>
          <a:bodyPr lIns="102068" tIns="102068" rIns="102068" bIns="102068" anchor="t" anchorCtr="0">
            <a:noAutofit/>
          </a:bodyPr>
          <a:lstStyle/>
          <a:p>
            <a:endParaRPr/>
          </a:p>
        </p:txBody>
      </p:sp>
      <p:sp>
        <p:nvSpPr>
          <p:cNvPr id="525" name="Shape 525"/>
          <p:cNvSpPr>
            <a:spLocks noGrp="1" noRot="1" noChangeAspect="1"/>
          </p:cNvSpPr>
          <p:nvPr>
            <p:ph type="sldImg" idx="2"/>
          </p:nvPr>
        </p:nvSpPr>
        <p:spPr>
          <a:xfrm>
            <a:off x="-200025" y="822325"/>
            <a:ext cx="7318375" cy="4117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20789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Cuisenaire</a:t>
            </a:r>
            <a:r>
              <a:rPr lang="en-GB" baseline="0" dirty="0"/>
              <a:t> rods- reference </a:t>
            </a:r>
            <a:r>
              <a:rPr lang="en-GB" baseline="0" dirty="0" err="1"/>
              <a:t>Ronit</a:t>
            </a:r>
            <a:r>
              <a:rPr lang="en-GB" baseline="0" dirty="0"/>
              <a:t> Bird’s books on these</a:t>
            </a:r>
          </a:p>
          <a:p>
            <a:r>
              <a:rPr lang="en-GB" baseline="0" dirty="0"/>
              <a:t>Dyscalculia Toolkit and Overcoming Difficulties with Number</a:t>
            </a:r>
            <a:endParaRPr lang="en-GB" dirty="0"/>
          </a:p>
        </p:txBody>
      </p:sp>
      <p:sp>
        <p:nvSpPr>
          <p:cNvPr id="4" name="Slide Number Placeholder 3"/>
          <p:cNvSpPr>
            <a:spLocks noGrp="1"/>
          </p:cNvSpPr>
          <p:nvPr>
            <p:ph type="sldNum" sz="quarter" idx="10"/>
          </p:nvPr>
        </p:nvSpPr>
        <p:spPr/>
        <p:txBody>
          <a:bodyPr/>
          <a:lstStyle/>
          <a:p>
            <a:fld id="{0B926515-031F-4F31-B182-DB18D6D3882A}" type="slidenum">
              <a:rPr lang="en-GB" smtClean="0"/>
              <a:t>84</a:t>
            </a:fld>
            <a:endParaRPr lang="en-GB"/>
          </a:p>
        </p:txBody>
      </p:sp>
    </p:spTree>
    <p:extLst>
      <p:ext uri="{BB962C8B-B14F-4D97-AF65-F5344CB8AC3E}">
        <p14:creationId xmlns:p14="http://schemas.microsoft.com/office/powerpoint/2010/main" val="395762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example of the importance of mathematical language was shown to me by Patricia </a:t>
            </a:r>
            <a:r>
              <a:rPr lang="en-GB" baseline="0" dirty="0" err="1"/>
              <a:t>Babtie</a:t>
            </a:r>
            <a:r>
              <a:rPr lang="en-GB" baseline="0" dirty="0"/>
              <a:t> ( co author of the dyscalculia assessment with Jane Emerson). The child had been asked to copy the patterns of orange triangles and you can see that his first attempt was quite inaccurate.</a:t>
            </a:r>
          </a:p>
          <a:p>
            <a:r>
              <a:rPr lang="en-GB" baseline="0" dirty="0"/>
              <a:t>The second attempt at the bottom of the page was achieved only 30 </a:t>
            </a:r>
            <a:r>
              <a:rPr lang="en-GB" baseline="0" dirty="0" err="1"/>
              <a:t>mins</a:t>
            </a:r>
            <a:r>
              <a:rPr lang="en-GB" baseline="0" dirty="0"/>
              <a:t> later. The difference being that the intervening 30mins had been spent talking about the patterns and using mathematical language to identify the features of the triangles and their relationship to each other.</a:t>
            </a:r>
          </a:p>
          <a:p>
            <a:r>
              <a:rPr lang="en-GB" baseline="0" dirty="0"/>
              <a:t>A really powerful example of the importance of mathematical language</a:t>
            </a:r>
          </a:p>
          <a:p>
            <a:endParaRPr lang="en-GB" dirty="0"/>
          </a:p>
        </p:txBody>
      </p:sp>
      <p:sp>
        <p:nvSpPr>
          <p:cNvPr id="4" name="Slide Number Placeholder 3"/>
          <p:cNvSpPr>
            <a:spLocks noGrp="1"/>
          </p:cNvSpPr>
          <p:nvPr>
            <p:ph type="sldNum" sz="quarter" idx="10"/>
          </p:nvPr>
        </p:nvSpPr>
        <p:spPr/>
        <p:txBody>
          <a:bodyPr/>
          <a:lstStyle/>
          <a:p>
            <a:fld id="{0234B9F9-B321-4B2B-9D9B-FE9811EF7C7E}" type="slidenum">
              <a:rPr lang="en-GB" smtClean="0"/>
              <a:t>9</a:t>
            </a:fld>
            <a:endParaRPr lang="en-GB"/>
          </a:p>
        </p:txBody>
      </p:sp>
    </p:spTree>
    <p:extLst>
      <p:ext uri="{BB962C8B-B14F-4D97-AF65-F5344CB8AC3E}">
        <p14:creationId xmlns:p14="http://schemas.microsoft.com/office/powerpoint/2010/main" val="424219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829432" indent="-319012" eaLnBrk="0" hangingPunct="0">
              <a:defRPr>
                <a:solidFill>
                  <a:schemeClr val="tx1"/>
                </a:solidFill>
                <a:latin typeface="Arial" pitchFamily="34" charset="0"/>
              </a:defRPr>
            </a:lvl2pPr>
            <a:lvl3pPr marL="1276049" indent="-255210" eaLnBrk="0" hangingPunct="0">
              <a:defRPr>
                <a:solidFill>
                  <a:schemeClr val="tx1"/>
                </a:solidFill>
                <a:latin typeface="Arial" pitchFamily="34" charset="0"/>
              </a:defRPr>
            </a:lvl3pPr>
            <a:lvl4pPr marL="1786469" indent="-255210" eaLnBrk="0" hangingPunct="0">
              <a:defRPr>
                <a:solidFill>
                  <a:schemeClr val="tx1"/>
                </a:solidFill>
                <a:latin typeface="Arial" pitchFamily="34" charset="0"/>
              </a:defRPr>
            </a:lvl4pPr>
            <a:lvl5pPr marL="2296889" indent="-255210" eaLnBrk="0" hangingPunct="0">
              <a:defRPr>
                <a:solidFill>
                  <a:schemeClr val="tx1"/>
                </a:solidFill>
                <a:latin typeface="Arial" pitchFamily="34" charset="0"/>
              </a:defRPr>
            </a:lvl5pPr>
            <a:lvl6pPr marL="2807308" indent="-255210" eaLnBrk="0" fontAlgn="base" hangingPunct="0">
              <a:spcBef>
                <a:spcPct val="0"/>
              </a:spcBef>
              <a:spcAft>
                <a:spcPct val="0"/>
              </a:spcAft>
              <a:defRPr>
                <a:solidFill>
                  <a:schemeClr val="tx1"/>
                </a:solidFill>
                <a:latin typeface="Arial" pitchFamily="34" charset="0"/>
              </a:defRPr>
            </a:lvl6pPr>
            <a:lvl7pPr marL="3317728" indent="-255210" eaLnBrk="0" fontAlgn="base" hangingPunct="0">
              <a:spcBef>
                <a:spcPct val="0"/>
              </a:spcBef>
              <a:spcAft>
                <a:spcPct val="0"/>
              </a:spcAft>
              <a:defRPr>
                <a:solidFill>
                  <a:schemeClr val="tx1"/>
                </a:solidFill>
                <a:latin typeface="Arial" pitchFamily="34" charset="0"/>
              </a:defRPr>
            </a:lvl7pPr>
            <a:lvl8pPr marL="3828147" indent="-255210" eaLnBrk="0" fontAlgn="base" hangingPunct="0">
              <a:spcBef>
                <a:spcPct val="0"/>
              </a:spcBef>
              <a:spcAft>
                <a:spcPct val="0"/>
              </a:spcAft>
              <a:defRPr>
                <a:solidFill>
                  <a:schemeClr val="tx1"/>
                </a:solidFill>
                <a:latin typeface="Arial" pitchFamily="34" charset="0"/>
              </a:defRPr>
            </a:lvl8pPr>
            <a:lvl9pPr marL="4338568" indent="-25521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96EBACF-4737-46A5-BC45-6CB9C3445523}" type="slidenum">
              <a:rPr lang="en-GB" altLang="en-US" smtClean="0">
                <a:solidFill>
                  <a:srgbClr val="000000"/>
                </a:solidFill>
                <a:latin typeface="Calibri" pitchFamily="34" charset="0"/>
              </a:rPr>
              <a:pPr eaLnBrk="1" fontAlgn="base" hangingPunct="1">
                <a:spcBef>
                  <a:spcPct val="0"/>
                </a:spcBef>
                <a:spcAft>
                  <a:spcPct val="0"/>
                </a:spcAft>
              </a:pPr>
              <a:t>13</a:t>
            </a:fld>
            <a:endParaRPr lang="en-GB" altLang="en-US">
              <a:solidFill>
                <a:srgbClr val="000000"/>
              </a:solidFill>
              <a:latin typeface="Calibri" pitchFamily="34" charset="0"/>
            </a:endParaRPr>
          </a:p>
        </p:txBody>
      </p:sp>
    </p:spTree>
    <p:extLst>
      <p:ext uri="{BB962C8B-B14F-4D97-AF65-F5344CB8AC3E}">
        <p14:creationId xmlns:p14="http://schemas.microsoft.com/office/powerpoint/2010/main" val="304368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001" indent="-301923" eaLnBrk="0" hangingPunct="0">
              <a:defRPr>
                <a:solidFill>
                  <a:schemeClr val="tx1"/>
                </a:solidFill>
                <a:latin typeface="Arial" panose="020B0604020202020204" pitchFamily="34" charset="0"/>
                <a:cs typeface="Arial" panose="020B0604020202020204" pitchFamily="34" charset="0"/>
              </a:defRPr>
            </a:lvl2pPr>
            <a:lvl3pPr marL="1207694" indent="-241539" eaLnBrk="0" hangingPunct="0">
              <a:defRPr>
                <a:solidFill>
                  <a:schemeClr val="tx1"/>
                </a:solidFill>
                <a:latin typeface="Arial" panose="020B0604020202020204" pitchFamily="34" charset="0"/>
                <a:cs typeface="Arial" panose="020B0604020202020204" pitchFamily="34" charset="0"/>
              </a:defRPr>
            </a:lvl3pPr>
            <a:lvl4pPr marL="1690771" indent="-241539" eaLnBrk="0" hangingPunct="0">
              <a:defRPr>
                <a:solidFill>
                  <a:schemeClr val="tx1"/>
                </a:solidFill>
                <a:latin typeface="Arial" panose="020B0604020202020204" pitchFamily="34" charset="0"/>
                <a:cs typeface="Arial" panose="020B0604020202020204" pitchFamily="34" charset="0"/>
              </a:defRPr>
            </a:lvl4pPr>
            <a:lvl5pPr marL="2173849" indent="-241539" eaLnBrk="0" hangingPunct="0">
              <a:defRPr>
                <a:solidFill>
                  <a:schemeClr val="tx1"/>
                </a:solidFill>
                <a:latin typeface="Arial" panose="020B0604020202020204" pitchFamily="34" charset="0"/>
                <a:cs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46B830-FD9F-4C77-8E40-6BCA50471162}" type="slidenum">
              <a:rPr lang="en-GB" altLang="en-US"/>
              <a:pPr eaLnBrk="1" hangingPunct="1"/>
              <a:t>14</a:t>
            </a:fld>
            <a:endParaRPr lang="en-GB" altLang="en-US"/>
          </a:p>
        </p:txBody>
      </p:sp>
    </p:spTree>
    <p:extLst>
      <p:ext uri="{BB962C8B-B14F-4D97-AF65-F5344CB8AC3E}">
        <p14:creationId xmlns:p14="http://schemas.microsoft.com/office/powerpoint/2010/main" val="16675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001" indent="-301923" eaLnBrk="0" hangingPunct="0">
              <a:defRPr>
                <a:solidFill>
                  <a:schemeClr val="tx1"/>
                </a:solidFill>
                <a:latin typeface="Arial" panose="020B0604020202020204" pitchFamily="34" charset="0"/>
                <a:cs typeface="Arial" panose="020B0604020202020204" pitchFamily="34" charset="0"/>
              </a:defRPr>
            </a:lvl2pPr>
            <a:lvl3pPr marL="1207694" indent="-241539" eaLnBrk="0" hangingPunct="0">
              <a:defRPr>
                <a:solidFill>
                  <a:schemeClr val="tx1"/>
                </a:solidFill>
                <a:latin typeface="Arial" panose="020B0604020202020204" pitchFamily="34" charset="0"/>
                <a:cs typeface="Arial" panose="020B0604020202020204" pitchFamily="34" charset="0"/>
              </a:defRPr>
            </a:lvl3pPr>
            <a:lvl4pPr marL="1690771" indent="-241539" eaLnBrk="0" hangingPunct="0">
              <a:defRPr>
                <a:solidFill>
                  <a:schemeClr val="tx1"/>
                </a:solidFill>
                <a:latin typeface="Arial" panose="020B0604020202020204" pitchFamily="34" charset="0"/>
                <a:cs typeface="Arial" panose="020B0604020202020204" pitchFamily="34" charset="0"/>
              </a:defRPr>
            </a:lvl4pPr>
            <a:lvl5pPr marL="2173849" indent="-241539" eaLnBrk="0" hangingPunct="0">
              <a:defRPr>
                <a:solidFill>
                  <a:schemeClr val="tx1"/>
                </a:solidFill>
                <a:latin typeface="Arial" panose="020B0604020202020204" pitchFamily="34" charset="0"/>
                <a:cs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BE5EC3-8032-47DF-A5E1-C92870B19B7D}" type="slidenum">
              <a:rPr lang="en-GB" altLang="en-US"/>
              <a:pPr eaLnBrk="1" hangingPunct="1"/>
              <a:t>15</a:t>
            </a:fld>
            <a:endParaRPr lang="en-GB" altLang="en-US"/>
          </a:p>
        </p:txBody>
      </p:sp>
    </p:spTree>
    <p:extLst>
      <p:ext uri="{BB962C8B-B14F-4D97-AF65-F5344CB8AC3E}">
        <p14:creationId xmlns:p14="http://schemas.microsoft.com/office/powerpoint/2010/main" val="414655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Subitising</a:t>
            </a:r>
            <a:r>
              <a:rPr lang="en-GB" b="1" dirty="0"/>
              <a:t> comes from Latin= ‘Sudden’</a:t>
            </a:r>
          </a:p>
          <a:p>
            <a:endParaRPr lang="en-GB" dirty="0"/>
          </a:p>
          <a:p>
            <a:r>
              <a:rPr lang="en-GB" dirty="0"/>
              <a:t>It</a:t>
            </a:r>
            <a:r>
              <a:rPr lang="en-GB" baseline="0" dirty="0"/>
              <a:t> is t</a:t>
            </a:r>
            <a:r>
              <a:rPr lang="en-GB" dirty="0"/>
              <a:t>he ability to give the amount of objects in a set without counting</a:t>
            </a:r>
          </a:p>
          <a:p>
            <a:endParaRPr lang="en-GB" dirty="0"/>
          </a:p>
          <a:p>
            <a:r>
              <a:rPr lang="en-GB" dirty="0"/>
              <a:t>Most people can </a:t>
            </a:r>
            <a:r>
              <a:rPr lang="en-GB" dirty="0" err="1"/>
              <a:t>subitise</a:t>
            </a:r>
            <a:r>
              <a:rPr lang="en-GB" dirty="0"/>
              <a:t> up to five or six objects</a:t>
            </a:r>
          </a:p>
          <a:p>
            <a:endParaRPr lang="en-GB" dirty="0"/>
          </a:p>
          <a:p>
            <a:r>
              <a:rPr lang="en-GB" dirty="0" err="1"/>
              <a:t>Dyscalculic</a:t>
            </a:r>
            <a:r>
              <a:rPr lang="en-GB" dirty="0"/>
              <a:t> people do not have this ability- they may</a:t>
            </a:r>
            <a:r>
              <a:rPr lang="en-GB" baseline="0" dirty="0"/>
              <a:t> not even be able to </a:t>
            </a:r>
            <a:r>
              <a:rPr lang="en-GB" baseline="0" dirty="0" err="1"/>
              <a:t>subitise</a:t>
            </a:r>
            <a:r>
              <a:rPr lang="en-GB" baseline="0" dirty="0"/>
              <a:t> a set of two items</a:t>
            </a:r>
            <a:endParaRPr lang="en-GB" dirty="0"/>
          </a:p>
          <a:p>
            <a:endParaRPr lang="en-GB" dirty="0"/>
          </a:p>
          <a:p>
            <a:r>
              <a:rPr lang="en-GB" dirty="0"/>
              <a:t>Is this innate? Are we born with the ability to assess quantity?</a:t>
            </a:r>
          </a:p>
          <a:p>
            <a:r>
              <a:rPr lang="en-GB" dirty="0"/>
              <a:t>Yes, being able to identify</a:t>
            </a:r>
            <a:r>
              <a:rPr lang="en-GB" baseline="0" dirty="0"/>
              <a:t> quantity is a survival instinct and is innate in us all- but people with dyscalculia may not have this ability</a:t>
            </a:r>
          </a:p>
          <a:p>
            <a:endParaRPr lang="en-GB" baseline="0" dirty="0"/>
          </a:p>
          <a:p>
            <a:r>
              <a:rPr lang="en-GB" b="1" baseline="0" dirty="0"/>
              <a:t>Number sense</a:t>
            </a:r>
          </a:p>
          <a:p>
            <a:endParaRPr lang="en-GB" b="1" baseline="0" dirty="0"/>
          </a:p>
          <a:p>
            <a:r>
              <a:rPr lang="en-GB" dirty="0"/>
              <a:t>The ability to determine the number of objects in a small collection, to count, and to perform simple addition and subtraction, without direct instruction.</a:t>
            </a:r>
          </a:p>
          <a:p>
            <a:endParaRPr lang="en-GB" dirty="0"/>
          </a:p>
          <a:p>
            <a:r>
              <a:rPr lang="en-GB" dirty="0"/>
              <a:t>Spoken language and number sense are survival skills but abstract maths is not.</a:t>
            </a:r>
          </a:p>
          <a:p>
            <a:endParaRPr lang="en-GB" b="1" baseline="0" dirty="0"/>
          </a:p>
          <a:p>
            <a:endParaRPr lang="en-GB" baseline="0" dirty="0"/>
          </a:p>
          <a:p>
            <a:r>
              <a:rPr lang="en-GB" baseline="0" dirty="0"/>
              <a:t>Go through each of these indicators and discuss with the group;</a:t>
            </a:r>
          </a:p>
          <a:p>
            <a:r>
              <a:rPr lang="en-GB" baseline="0" dirty="0"/>
              <a:t>Do they recognise these difficulties in any of their learners?</a:t>
            </a:r>
          </a:p>
          <a:p>
            <a:r>
              <a:rPr lang="en-GB" baseline="0" dirty="0"/>
              <a:t>Why and how would these difficulties impact on their ability to learn maths</a:t>
            </a:r>
          </a:p>
          <a:p>
            <a:endParaRPr lang="en-GB" baseline="0" dirty="0"/>
          </a:p>
          <a:p>
            <a:r>
              <a:rPr lang="en-GB" baseline="0" dirty="0"/>
              <a:t>Main ones to highlight are- inability to </a:t>
            </a:r>
            <a:r>
              <a:rPr lang="en-GB" baseline="0" dirty="0" err="1"/>
              <a:t>subitise</a:t>
            </a:r>
            <a:r>
              <a:rPr lang="en-GB" baseline="0" dirty="0"/>
              <a:t>, </a:t>
            </a:r>
            <a:r>
              <a:rPr lang="en-GB" baseline="0" dirty="0" err="1"/>
              <a:t>persisitance</a:t>
            </a:r>
            <a:r>
              <a:rPr lang="en-GB" baseline="0" dirty="0"/>
              <a:t> in using immature strategies, inability to notice patterns, and inability to estimate.</a:t>
            </a:r>
            <a:endParaRPr lang="en-GB" dirty="0"/>
          </a:p>
          <a:p>
            <a:endParaRPr lang="en-GB" dirty="0"/>
          </a:p>
        </p:txBody>
      </p:sp>
      <p:sp>
        <p:nvSpPr>
          <p:cNvPr id="4" name="Slide Number Placeholder 3"/>
          <p:cNvSpPr>
            <a:spLocks noGrp="1"/>
          </p:cNvSpPr>
          <p:nvPr>
            <p:ph type="sldNum" sz="quarter" idx="10"/>
          </p:nvPr>
        </p:nvSpPr>
        <p:spPr/>
        <p:txBody>
          <a:bodyPr/>
          <a:lstStyle/>
          <a:p>
            <a:fld id="{7E6DBC13-FB66-406D-A5F9-104AB67A25E9}" type="slidenum">
              <a:rPr lang="en-GB" smtClean="0"/>
              <a:t>19</a:t>
            </a:fld>
            <a:endParaRPr lang="en-GB"/>
          </a:p>
        </p:txBody>
      </p:sp>
    </p:spTree>
    <p:extLst>
      <p:ext uri="{BB962C8B-B14F-4D97-AF65-F5344CB8AC3E}">
        <p14:creationId xmlns:p14="http://schemas.microsoft.com/office/powerpoint/2010/main" val="127525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6DBC13-FB66-406D-A5F9-104AB67A25E9}" type="slidenum">
              <a:rPr lang="en-GB" smtClean="0"/>
              <a:t>20</a:t>
            </a:fld>
            <a:endParaRPr lang="en-GB"/>
          </a:p>
        </p:txBody>
      </p:sp>
    </p:spTree>
    <p:extLst>
      <p:ext uri="{BB962C8B-B14F-4D97-AF65-F5344CB8AC3E}">
        <p14:creationId xmlns:p14="http://schemas.microsoft.com/office/powerpoint/2010/main" val="3243860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GB" altLang="en-US" dirty="0">
              <a:latin typeface="Arial" pitchFamily="34" charset="0"/>
              <a:cs typeface="Arial" pitchFamily="34" charset="0"/>
            </a:endParaRPr>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400">
                <a:solidFill>
                  <a:schemeClr val="tx1"/>
                </a:solidFill>
                <a:latin typeface="Arial" pitchFamily="34" charset="0"/>
                <a:cs typeface="Arial" pitchFamily="34" charset="0"/>
              </a:defRPr>
            </a:lvl1pPr>
            <a:lvl2pPr marL="829432" indent="-319012" eaLnBrk="0" hangingPunct="0">
              <a:spcBef>
                <a:spcPct val="30000"/>
              </a:spcBef>
              <a:defRPr sz="1400">
                <a:solidFill>
                  <a:schemeClr val="tx1"/>
                </a:solidFill>
                <a:latin typeface="Arial" pitchFamily="34" charset="0"/>
                <a:cs typeface="Arial" pitchFamily="34" charset="0"/>
              </a:defRPr>
            </a:lvl2pPr>
            <a:lvl3pPr marL="1276049" indent="-255210" eaLnBrk="0" hangingPunct="0">
              <a:spcBef>
                <a:spcPct val="30000"/>
              </a:spcBef>
              <a:defRPr sz="1400">
                <a:solidFill>
                  <a:schemeClr val="tx1"/>
                </a:solidFill>
                <a:latin typeface="Arial" pitchFamily="34" charset="0"/>
                <a:cs typeface="Arial" pitchFamily="34" charset="0"/>
              </a:defRPr>
            </a:lvl3pPr>
            <a:lvl4pPr marL="1786469" indent="-255210" eaLnBrk="0" hangingPunct="0">
              <a:spcBef>
                <a:spcPct val="30000"/>
              </a:spcBef>
              <a:defRPr sz="1400">
                <a:solidFill>
                  <a:schemeClr val="tx1"/>
                </a:solidFill>
                <a:latin typeface="Arial" pitchFamily="34" charset="0"/>
                <a:cs typeface="Arial" pitchFamily="34" charset="0"/>
              </a:defRPr>
            </a:lvl4pPr>
            <a:lvl5pPr marL="2296889" indent="-255210" eaLnBrk="0" hangingPunct="0">
              <a:spcBef>
                <a:spcPct val="30000"/>
              </a:spcBef>
              <a:defRPr sz="1400">
                <a:solidFill>
                  <a:schemeClr val="tx1"/>
                </a:solidFill>
                <a:latin typeface="Arial" pitchFamily="34" charset="0"/>
                <a:cs typeface="Arial" pitchFamily="34" charset="0"/>
              </a:defRPr>
            </a:lvl5pPr>
            <a:lvl6pPr marL="2807308" indent="-255210" eaLnBrk="0" fontAlgn="base" hangingPunct="0">
              <a:spcBef>
                <a:spcPct val="30000"/>
              </a:spcBef>
              <a:spcAft>
                <a:spcPct val="0"/>
              </a:spcAft>
              <a:defRPr sz="1400">
                <a:solidFill>
                  <a:schemeClr val="tx1"/>
                </a:solidFill>
                <a:latin typeface="Arial" pitchFamily="34" charset="0"/>
                <a:cs typeface="Arial" pitchFamily="34" charset="0"/>
              </a:defRPr>
            </a:lvl6pPr>
            <a:lvl7pPr marL="3317728" indent="-255210" eaLnBrk="0" fontAlgn="base" hangingPunct="0">
              <a:spcBef>
                <a:spcPct val="30000"/>
              </a:spcBef>
              <a:spcAft>
                <a:spcPct val="0"/>
              </a:spcAft>
              <a:defRPr sz="1400">
                <a:solidFill>
                  <a:schemeClr val="tx1"/>
                </a:solidFill>
                <a:latin typeface="Arial" pitchFamily="34" charset="0"/>
                <a:cs typeface="Arial" pitchFamily="34" charset="0"/>
              </a:defRPr>
            </a:lvl7pPr>
            <a:lvl8pPr marL="3828147" indent="-255210" eaLnBrk="0" fontAlgn="base" hangingPunct="0">
              <a:spcBef>
                <a:spcPct val="30000"/>
              </a:spcBef>
              <a:spcAft>
                <a:spcPct val="0"/>
              </a:spcAft>
              <a:defRPr sz="1400">
                <a:solidFill>
                  <a:schemeClr val="tx1"/>
                </a:solidFill>
                <a:latin typeface="Arial" pitchFamily="34" charset="0"/>
                <a:cs typeface="Arial" pitchFamily="34" charset="0"/>
              </a:defRPr>
            </a:lvl8pPr>
            <a:lvl9pPr marL="4338568" indent="-255210" eaLnBrk="0" fontAlgn="base" hangingPunct="0">
              <a:spcBef>
                <a:spcPct val="30000"/>
              </a:spcBef>
              <a:spcAft>
                <a:spcPct val="0"/>
              </a:spcAft>
              <a:defRPr sz="1400">
                <a:solidFill>
                  <a:schemeClr val="tx1"/>
                </a:solidFill>
                <a:latin typeface="Arial" pitchFamily="34" charset="0"/>
                <a:cs typeface="Arial" pitchFamily="34" charset="0"/>
              </a:defRPr>
            </a:lvl9pPr>
          </a:lstStyle>
          <a:p>
            <a:pPr eaLnBrk="1" hangingPunct="1">
              <a:spcBef>
                <a:spcPct val="0"/>
              </a:spcBef>
            </a:pPr>
            <a:fld id="{6A599E7F-F7B3-4853-910C-055BD2D8000F}" type="slidenum">
              <a:rPr lang="en-GB" altLang="en-US" smtClean="0"/>
              <a:pPr eaLnBrk="1" hangingPunct="1">
                <a:spcBef>
                  <a:spcPct val="0"/>
                </a:spcBef>
              </a:pPr>
              <a:t>25</a:t>
            </a:fld>
            <a:endParaRPr lang="en-GB" altLang="en-US"/>
          </a:p>
        </p:txBody>
      </p:sp>
    </p:spTree>
    <p:extLst>
      <p:ext uri="{BB962C8B-B14F-4D97-AF65-F5344CB8AC3E}">
        <p14:creationId xmlns:p14="http://schemas.microsoft.com/office/powerpoint/2010/main" val="184732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26151C-D610-46DF-96B7-8828FA6112B8}" type="datetimeFigureOut">
              <a:rPr lang="en-GB" smtClean="0"/>
              <a:t>18/10/2016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48A1A-78BA-4BA7-94DC-4BB69C79A321}" type="slidenum">
              <a:rPr lang="en-GB" smtClean="0"/>
              <a:t>‹#›</a:t>
            </a:fld>
            <a:endParaRPr lang="en-GB"/>
          </a:p>
        </p:txBody>
      </p:sp>
    </p:spTree>
    <p:extLst>
      <p:ext uri="{BB962C8B-B14F-4D97-AF65-F5344CB8AC3E}">
        <p14:creationId xmlns:p14="http://schemas.microsoft.com/office/powerpoint/2010/main" val="319275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26151C-D610-46DF-96B7-8828FA6112B8}" type="datetimeFigureOut">
              <a:rPr lang="en-GB" smtClean="0"/>
              <a:t>18/10/2016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48A1A-78BA-4BA7-94DC-4BB69C79A321}" type="slidenum">
              <a:rPr lang="en-GB" smtClean="0"/>
              <a:t>‹#›</a:t>
            </a:fld>
            <a:endParaRPr lang="en-GB"/>
          </a:p>
        </p:txBody>
      </p:sp>
    </p:spTree>
    <p:extLst>
      <p:ext uri="{BB962C8B-B14F-4D97-AF65-F5344CB8AC3E}">
        <p14:creationId xmlns:p14="http://schemas.microsoft.com/office/powerpoint/2010/main" val="140373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26151C-D610-46DF-96B7-8828FA6112B8}" type="datetimeFigureOut">
              <a:rPr lang="en-GB" smtClean="0"/>
              <a:t>18/10/2016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48A1A-78BA-4BA7-94DC-4BB69C79A321}" type="slidenum">
              <a:rPr lang="en-GB" smtClean="0"/>
              <a:t>‹#›</a:t>
            </a:fld>
            <a:endParaRPr lang="en-GB"/>
          </a:p>
        </p:txBody>
      </p:sp>
    </p:spTree>
    <p:extLst>
      <p:ext uri="{BB962C8B-B14F-4D97-AF65-F5344CB8AC3E}">
        <p14:creationId xmlns:p14="http://schemas.microsoft.com/office/powerpoint/2010/main" val="2346656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76321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26151C-D610-46DF-96B7-8828FA6112B8}" type="datetimeFigureOut">
              <a:rPr lang="en-GB" smtClean="0"/>
              <a:t>18/10/2016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48A1A-78BA-4BA7-94DC-4BB69C79A321}" type="slidenum">
              <a:rPr lang="en-GB" smtClean="0"/>
              <a:t>‹#›</a:t>
            </a:fld>
            <a:endParaRPr lang="en-GB"/>
          </a:p>
        </p:txBody>
      </p:sp>
    </p:spTree>
    <p:extLst>
      <p:ext uri="{BB962C8B-B14F-4D97-AF65-F5344CB8AC3E}">
        <p14:creationId xmlns:p14="http://schemas.microsoft.com/office/powerpoint/2010/main" val="2790397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26151C-D610-46DF-96B7-8828FA6112B8}" type="datetimeFigureOut">
              <a:rPr lang="en-GB" smtClean="0"/>
              <a:t>18/10/2016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48A1A-78BA-4BA7-94DC-4BB69C79A321}" type="slidenum">
              <a:rPr lang="en-GB" smtClean="0"/>
              <a:t>‹#›</a:t>
            </a:fld>
            <a:endParaRPr lang="en-GB"/>
          </a:p>
        </p:txBody>
      </p:sp>
    </p:spTree>
    <p:extLst>
      <p:ext uri="{BB962C8B-B14F-4D97-AF65-F5344CB8AC3E}">
        <p14:creationId xmlns:p14="http://schemas.microsoft.com/office/powerpoint/2010/main" val="76208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26151C-D610-46DF-96B7-8828FA6112B8}" type="datetimeFigureOut">
              <a:rPr lang="en-GB" smtClean="0"/>
              <a:t>18/10/2016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548A1A-78BA-4BA7-94DC-4BB69C79A321}" type="slidenum">
              <a:rPr lang="en-GB" smtClean="0"/>
              <a:t>‹#›</a:t>
            </a:fld>
            <a:endParaRPr lang="en-GB"/>
          </a:p>
        </p:txBody>
      </p:sp>
    </p:spTree>
    <p:extLst>
      <p:ext uri="{BB962C8B-B14F-4D97-AF65-F5344CB8AC3E}">
        <p14:creationId xmlns:p14="http://schemas.microsoft.com/office/powerpoint/2010/main" val="265108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26151C-D610-46DF-96B7-8828FA6112B8}" type="datetimeFigureOut">
              <a:rPr lang="en-GB" smtClean="0"/>
              <a:t>18/10/2016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548A1A-78BA-4BA7-94DC-4BB69C79A321}" type="slidenum">
              <a:rPr lang="en-GB" smtClean="0"/>
              <a:t>‹#›</a:t>
            </a:fld>
            <a:endParaRPr lang="en-GB"/>
          </a:p>
        </p:txBody>
      </p:sp>
    </p:spTree>
    <p:extLst>
      <p:ext uri="{BB962C8B-B14F-4D97-AF65-F5344CB8AC3E}">
        <p14:creationId xmlns:p14="http://schemas.microsoft.com/office/powerpoint/2010/main" val="29161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26151C-D610-46DF-96B7-8828FA6112B8}" type="datetimeFigureOut">
              <a:rPr lang="en-GB" smtClean="0"/>
              <a:t>18/10/2016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548A1A-78BA-4BA7-94DC-4BB69C79A321}" type="slidenum">
              <a:rPr lang="en-GB" smtClean="0"/>
              <a:t>‹#›</a:t>
            </a:fld>
            <a:endParaRPr lang="en-GB"/>
          </a:p>
        </p:txBody>
      </p:sp>
    </p:spTree>
    <p:extLst>
      <p:ext uri="{BB962C8B-B14F-4D97-AF65-F5344CB8AC3E}">
        <p14:creationId xmlns:p14="http://schemas.microsoft.com/office/powerpoint/2010/main" val="103666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6151C-D610-46DF-96B7-8828FA6112B8}" type="datetimeFigureOut">
              <a:rPr lang="en-GB" smtClean="0"/>
              <a:t>18/10/2016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548A1A-78BA-4BA7-94DC-4BB69C79A321}" type="slidenum">
              <a:rPr lang="en-GB" smtClean="0"/>
              <a:t>‹#›</a:t>
            </a:fld>
            <a:endParaRPr lang="en-GB"/>
          </a:p>
        </p:txBody>
      </p:sp>
    </p:spTree>
    <p:extLst>
      <p:ext uri="{BB962C8B-B14F-4D97-AF65-F5344CB8AC3E}">
        <p14:creationId xmlns:p14="http://schemas.microsoft.com/office/powerpoint/2010/main" val="362834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26151C-D610-46DF-96B7-8828FA6112B8}" type="datetimeFigureOut">
              <a:rPr lang="en-GB" smtClean="0"/>
              <a:t>18/10/2016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548A1A-78BA-4BA7-94DC-4BB69C79A321}" type="slidenum">
              <a:rPr lang="en-GB" smtClean="0"/>
              <a:t>‹#›</a:t>
            </a:fld>
            <a:endParaRPr lang="en-GB"/>
          </a:p>
        </p:txBody>
      </p:sp>
    </p:spTree>
    <p:extLst>
      <p:ext uri="{BB962C8B-B14F-4D97-AF65-F5344CB8AC3E}">
        <p14:creationId xmlns:p14="http://schemas.microsoft.com/office/powerpoint/2010/main" val="285608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26151C-D610-46DF-96B7-8828FA6112B8}" type="datetimeFigureOut">
              <a:rPr lang="en-GB" smtClean="0"/>
              <a:t>18/10/2016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548A1A-78BA-4BA7-94DC-4BB69C79A321}" type="slidenum">
              <a:rPr lang="en-GB" smtClean="0"/>
              <a:t>‹#›</a:t>
            </a:fld>
            <a:endParaRPr lang="en-GB"/>
          </a:p>
        </p:txBody>
      </p:sp>
    </p:spTree>
    <p:extLst>
      <p:ext uri="{BB962C8B-B14F-4D97-AF65-F5344CB8AC3E}">
        <p14:creationId xmlns:p14="http://schemas.microsoft.com/office/powerpoint/2010/main" val="189669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6151C-D610-46DF-96B7-8828FA6112B8}" type="datetimeFigureOut">
              <a:rPr lang="en-GB" smtClean="0"/>
              <a:t>18/10/2016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48A1A-78BA-4BA7-94DC-4BB69C79A321}" type="slidenum">
              <a:rPr lang="en-GB" smtClean="0"/>
              <a:t>‹#›</a:t>
            </a:fld>
            <a:endParaRPr lang="en-GB"/>
          </a:p>
        </p:txBody>
      </p:sp>
    </p:spTree>
    <p:extLst>
      <p:ext uri="{BB962C8B-B14F-4D97-AF65-F5344CB8AC3E}">
        <p14:creationId xmlns:p14="http://schemas.microsoft.com/office/powerpoint/2010/main" val="863708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5kZR12SelpY"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google.co.uk/imgres?num=10&amp;hl=en&amp;biw=1903&amp;bih=1019&amp;tbm=isch&amp;tbnid=1OvCw2MEmy7vAM:&amp;imgrefurl=http://www-os.dcs.st-and.ac.uk/GH/Grasshopper.html&amp;docid=HSJO-kh0XVZH-M&amp;imgurl=http://www-os.dcs.st-and.ac.uk/GH/icons/grasshopper.gif&amp;w=429&amp;h=190&amp;ei=P1E2ULbMN4HU0QX6ooGICA&amp;zoom=1&amp;iact=hc&amp;vpx=340&amp;vpy=521&amp;dur=2481&amp;hovh=149&amp;hovw=338&amp;tx=195&amp;ty=78&amp;sig=103425455053565855693&amp;page=1&amp;tbnh=89&amp;tbnw=200&amp;start=0&amp;ndsp=42&amp;ved=1t:429,r:19,s: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30.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8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nlvm.usu.edu/en/nav/vlibrary.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bdadyslexia.org.uk/" TargetMode="External"/><Relationship Id="rId2" Type="http://schemas.openxmlformats.org/officeDocument/2006/relationships/hyperlink" Target="http://www.nessy.com/" TargetMode="External"/><Relationship Id="rId1" Type="http://schemas.openxmlformats.org/officeDocument/2006/relationships/slideLayout" Target="../slideLayouts/slideLayout2.xml"/><Relationship Id="rId6" Type="http://schemas.openxmlformats.org/officeDocument/2006/relationships/hyperlink" Target="http://www.ronitbird.co.uk/" TargetMode="External"/><Relationship Id="rId5" Type="http://schemas.openxmlformats.org/officeDocument/2006/relationships/hyperlink" Target="http://www.mathsnoproblem.co.uk/" TargetMode="External"/><Relationship Id="rId4" Type="http://schemas.openxmlformats.org/officeDocument/2006/relationships/hyperlink" Target="http://www.annarbor.co.uk/" TargetMode="External"/></Relationships>
</file>

<file path=ppt/slides/_rels/slide9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SPELD </a:t>
            </a:r>
            <a:br>
              <a:rPr lang="en-GB" dirty="0"/>
            </a:br>
            <a:r>
              <a:rPr lang="en-GB" dirty="0"/>
              <a:t>October 2016</a:t>
            </a:r>
            <a:br>
              <a:rPr lang="en-GB" dirty="0"/>
            </a:br>
            <a:endParaRPr lang="en-GB" dirty="0"/>
          </a:p>
        </p:txBody>
      </p:sp>
      <p:sp>
        <p:nvSpPr>
          <p:cNvPr id="3" name="Subtitle 2"/>
          <p:cNvSpPr>
            <a:spLocks noGrp="1"/>
          </p:cNvSpPr>
          <p:nvPr>
            <p:ph type="subTitle" idx="1"/>
          </p:nvPr>
        </p:nvSpPr>
        <p:spPr/>
        <p:txBody>
          <a:bodyPr/>
          <a:lstStyle/>
          <a:p>
            <a:r>
              <a:rPr lang="en-GB" sz="4000" b="1" dirty="0"/>
              <a:t>Maths Learning Difficulties: Dyscalculia, Dyslexia or Dyspraxia?</a:t>
            </a:r>
            <a:endParaRPr lang="en-GB" sz="4000" dirty="0"/>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398383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Subtypes of Developmental Dyscalculia</a:t>
            </a:r>
            <a:r>
              <a:rPr lang="en-GB" dirty="0"/>
              <a:t/>
            </a:r>
            <a:br>
              <a:rPr lang="en-GB" dirty="0"/>
            </a:br>
            <a:endParaRPr lang="en-GB" dirty="0"/>
          </a:p>
        </p:txBody>
      </p:sp>
      <p:sp>
        <p:nvSpPr>
          <p:cNvPr id="3" name="Content Placeholder 2"/>
          <p:cNvSpPr>
            <a:spLocks noGrp="1"/>
          </p:cNvSpPr>
          <p:nvPr>
            <p:ph idx="1"/>
          </p:nvPr>
        </p:nvSpPr>
        <p:spPr/>
        <p:txBody>
          <a:bodyPr/>
          <a:lstStyle/>
          <a:p>
            <a:pPr marL="0" indent="0">
              <a:buNone/>
            </a:pPr>
            <a:r>
              <a:rPr lang="en-GB" sz="2400" dirty="0"/>
              <a:t>Dyscalculia can affect different aspects of maths ability- leading to a variety of maths profiles. </a:t>
            </a:r>
            <a:r>
              <a:rPr lang="en-GB" sz="2400" dirty="0" err="1"/>
              <a:t>Karagiannakis</a:t>
            </a:r>
            <a:r>
              <a:rPr lang="en-GB" sz="2400" dirty="0"/>
              <a:t> and </a:t>
            </a:r>
            <a:r>
              <a:rPr lang="en-GB" sz="2400" dirty="0" err="1"/>
              <a:t>Cooreman</a:t>
            </a:r>
            <a:r>
              <a:rPr lang="en-GB" sz="2400" dirty="0"/>
              <a:t> (2014) have identified four areas or subtypes. Dyscalculic learners may have difficulty in all or maybe just one or two to these areas:</a:t>
            </a:r>
          </a:p>
          <a:p>
            <a:pPr marL="0" indent="0">
              <a:buNone/>
            </a:pPr>
            <a:r>
              <a:rPr lang="en-GB" sz="2400" dirty="0"/>
              <a:t>Core Number</a:t>
            </a:r>
          </a:p>
          <a:p>
            <a:pPr marL="0" indent="0">
              <a:buNone/>
            </a:pPr>
            <a:r>
              <a:rPr lang="en-GB" sz="2400" dirty="0"/>
              <a:t>Reasoning</a:t>
            </a:r>
          </a:p>
          <a:p>
            <a:pPr marL="0" indent="0">
              <a:buNone/>
            </a:pPr>
            <a:r>
              <a:rPr lang="en-GB" sz="2400" dirty="0"/>
              <a:t>Memory </a:t>
            </a:r>
          </a:p>
          <a:p>
            <a:pPr marL="0" indent="0">
              <a:buNone/>
            </a:pPr>
            <a:r>
              <a:rPr lang="en-GB" sz="2400" dirty="0"/>
              <a:t>Visual Spatial</a:t>
            </a:r>
          </a:p>
          <a:p>
            <a:endParaRPr lang="en-GB" dirty="0"/>
          </a:p>
        </p:txBody>
      </p:sp>
    </p:spTree>
    <p:extLst>
      <p:ext uri="{BB962C8B-B14F-4D97-AF65-F5344CB8AC3E}">
        <p14:creationId xmlns:p14="http://schemas.microsoft.com/office/powerpoint/2010/main" val="322363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Core Sub types</a:t>
            </a:r>
          </a:p>
        </p:txBody>
      </p:sp>
      <p:sp>
        <p:nvSpPr>
          <p:cNvPr id="3" name="Content Placeholder 2"/>
          <p:cNvSpPr>
            <a:spLocks noGrp="1"/>
          </p:cNvSpPr>
          <p:nvPr>
            <p:ph idx="1"/>
          </p:nvPr>
        </p:nvSpPr>
        <p:spPr/>
        <p:txBody>
          <a:bodyPr>
            <a:normAutofit lnSpcReduction="10000"/>
          </a:bodyPr>
          <a:lstStyle/>
          <a:p>
            <a:pPr marL="0" indent="0">
              <a:buNone/>
            </a:pPr>
            <a:r>
              <a:rPr lang="en-GB" b="1" dirty="0"/>
              <a:t>Dyscalculia</a:t>
            </a:r>
          </a:p>
          <a:p>
            <a:pPr marL="0" indent="0">
              <a:buNone/>
            </a:pPr>
            <a:r>
              <a:rPr lang="en-GB" dirty="0"/>
              <a:t>Core Number</a:t>
            </a:r>
          </a:p>
          <a:p>
            <a:pPr marL="0" indent="0">
              <a:buNone/>
            </a:pPr>
            <a:r>
              <a:rPr lang="en-GB" dirty="0"/>
              <a:t>Reasoning</a:t>
            </a:r>
          </a:p>
          <a:p>
            <a:pPr marL="0" indent="0">
              <a:buNone/>
            </a:pPr>
            <a:endParaRPr lang="en-GB" dirty="0"/>
          </a:p>
          <a:p>
            <a:pPr marL="0" indent="0">
              <a:buNone/>
            </a:pPr>
            <a:r>
              <a:rPr lang="en-GB" b="1" dirty="0"/>
              <a:t>Dyslexia</a:t>
            </a:r>
          </a:p>
          <a:p>
            <a:pPr marL="0" indent="0">
              <a:buNone/>
            </a:pPr>
            <a:r>
              <a:rPr lang="en-GB" dirty="0"/>
              <a:t>Memory</a:t>
            </a:r>
          </a:p>
          <a:p>
            <a:pPr marL="0" indent="0">
              <a:buNone/>
            </a:pPr>
            <a:endParaRPr lang="en-GB" dirty="0"/>
          </a:p>
          <a:p>
            <a:pPr marL="0" indent="0">
              <a:buNone/>
            </a:pPr>
            <a:r>
              <a:rPr lang="en-GB" b="1" dirty="0"/>
              <a:t>Dyspraxia</a:t>
            </a:r>
          </a:p>
          <a:p>
            <a:pPr marL="0" indent="0">
              <a:buNone/>
            </a:pPr>
            <a:r>
              <a:rPr lang="en-GB" dirty="0"/>
              <a:t>Visual Spatial</a:t>
            </a:r>
          </a:p>
        </p:txBody>
      </p:sp>
    </p:spTree>
    <p:extLst>
      <p:ext uri="{BB962C8B-B14F-4D97-AF65-F5344CB8AC3E}">
        <p14:creationId xmlns:p14="http://schemas.microsoft.com/office/powerpoint/2010/main" val="249381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322263"/>
            <a:ext cx="9144000" cy="2387600"/>
          </a:xfrm>
        </p:spPr>
        <p:txBody>
          <a:bodyPr/>
          <a:lstStyle/>
          <a:p>
            <a:r>
              <a:rPr lang="en-GB" dirty="0"/>
              <a:t>Definitions</a:t>
            </a:r>
          </a:p>
        </p:txBody>
      </p:sp>
      <p:sp>
        <p:nvSpPr>
          <p:cNvPr id="5" name="Subtitle 4"/>
          <p:cNvSpPr>
            <a:spLocks noGrp="1"/>
          </p:cNvSpPr>
          <p:nvPr>
            <p:ph type="subTitle" idx="1"/>
          </p:nvPr>
        </p:nvSpPr>
        <p:spPr/>
        <p:txBody>
          <a:bodyPr>
            <a:noAutofit/>
          </a:bodyPr>
          <a:lstStyle/>
          <a:p>
            <a:r>
              <a:rPr lang="en-GB" sz="4800" dirty="0">
                <a:solidFill>
                  <a:srgbClr val="002060"/>
                </a:solidFill>
              </a:rPr>
              <a:t>Dyscalculia</a:t>
            </a:r>
          </a:p>
          <a:p>
            <a:r>
              <a:rPr lang="en-GB" sz="4800" dirty="0">
                <a:solidFill>
                  <a:srgbClr val="002060"/>
                </a:solidFill>
              </a:rPr>
              <a:t>Dyslexia </a:t>
            </a:r>
          </a:p>
          <a:p>
            <a:r>
              <a:rPr lang="en-GB" sz="4800" dirty="0">
                <a:solidFill>
                  <a:srgbClr val="002060"/>
                </a:solidFill>
              </a:rPr>
              <a:t>Dyspraxia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19" y="1856628"/>
            <a:ext cx="3455561" cy="314474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818" y="1586659"/>
            <a:ext cx="3348232" cy="3414713"/>
          </a:xfrm>
          <a:prstGeom prst="rect">
            <a:avLst/>
          </a:prstGeom>
        </p:spPr>
      </p:pic>
    </p:spTree>
    <p:extLst>
      <p:ext uri="{BB962C8B-B14F-4D97-AF65-F5344CB8AC3E}">
        <p14:creationId xmlns:p14="http://schemas.microsoft.com/office/powerpoint/2010/main" val="123763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algn="ctr" eaLnBrk="1" hangingPunct="1"/>
            <a:r>
              <a:rPr lang="en-GB" altLang="en-US" sz="4000" b="1" dirty="0">
                <a:solidFill>
                  <a:srgbClr val="002060"/>
                </a:solidFill>
                <a:cs typeface="Arial" pitchFamily="34" charset="0"/>
              </a:rPr>
              <a:t>Dyscalculia</a:t>
            </a:r>
            <a:br>
              <a:rPr lang="en-GB" altLang="en-US" sz="4000" b="1" dirty="0">
                <a:solidFill>
                  <a:srgbClr val="002060"/>
                </a:solidFill>
                <a:cs typeface="Arial" pitchFamily="34" charset="0"/>
              </a:rPr>
            </a:br>
            <a:r>
              <a:rPr lang="en-GB" altLang="en-US" sz="4000" b="1" dirty="0">
                <a:solidFill>
                  <a:srgbClr val="002060"/>
                </a:solidFill>
                <a:cs typeface="Arial" pitchFamily="34" charset="0"/>
              </a:rPr>
              <a:t>DSM-IV (2000) </a:t>
            </a:r>
            <a:endParaRPr lang="en-GB" altLang="en-US" sz="4000" dirty="0">
              <a:solidFill>
                <a:srgbClr val="002060"/>
              </a:solidFill>
            </a:endParaRPr>
          </a:p>
        </p:txBody>
      </p:sp>
      <p:sp>
        <p:nvSpPr>
          <p:cNvPr id="5123" name="Content Placeholder 2"/>
          <p:cNvSpPr>
            <a:spLocks noGrp="1"/>
          </p:cNvSpPr>
          <p:nvPr>
            <p:ph idx="1"/>
          </p:nvPr>
        </p:nvSpPr>
        <p:spPr/>
        <p:txBody>
          <a:bodyPr/>
          <a:lstStyle/>
          <a:p>
            <a:pPr algn="ctr">
              <a:buNone/>
              <a:tabLst>
                <a:tab pos="361950" algn="l"/>
              </a:tabLst>
              <a:defRPr/>
            </a:pPr>
            <a:endParaRPr lang="en-GB" sz="3200" b="1" dirty="0">
              <a:cs typeface="Arial" charset="0"/>
            </a:endParaRPr>
          </a:p>
          <a:p>
            <a:pPr algn="ctr">
              <a:buNone/>
              <a:tabLst>
                <a:tab pos="361950" algn="l"/>
              </a:tabLst>
              <a:defRPr/>
            </a:pPr>
            <a:r>
              <a:rPr lang="en-GB" sz="3200" b="1" dirty="0">
                <a:cs typeface="Arial" charset="0"/>
              </a:rPr>
              <a:t>Mathematics Disorder:</a:t>
            </a:r>
            <a:endParaRPr lang="en-GB" sz="3200" b="1" dirty="0">
              <a:cs typeface="Times New Roman" pitchFamily="18" charset="0"/>
            </a:endParaRPr>
          </a:p>
          <a:p>
            <a:pPr eaLnBrk="1" hangingPunct="1">
              <a:buFont typeface="Arial" pitchFamily="34" charset="0"/>
              <a:buNone/>
              <a:defRPr/>
            </a:pPr>
            <a:r>
              <a:rPr lang="en-GB" sz="3200" dirty="0">
                <a:cs typeface="Arial" charset="0"/>
              </a:rPr>
              <a:t>	"as measured by a standardised test that is given individually, the person's </a:t>
            </a:r>
            <a:r>
              <a:rPr lang="en-GB" sz="3200" b="1" dirty="0">
                <a:cs typeface="Arial" charset="0"/>
              </a:rPr>
              <a:t>mathematical ability </a:t>
            </a:r>
            <a:r>
              <a:rPr lang="en-GB" sz="3200" dirty="0">
                <a:cs typeface="Arial" charset="0"/>
              </a:rPr>
              <a:t>is </a:t>
            </a:r>
            <a:r>
              <a:rPr lang="en-GB" sz="3200" b="1" dirty="0">
                <a:cs typeface="Arial" charset="0"/>
              </a:rPr>
              <a:t>substantially less than would be expected</a:t>
            </a:r>
            <a:r>
              <a:rPr lang="en-GB" sz="3200" dirty="0">
                <a:cs typeface="Arial" charset="0"/>
              </a:rPr>
              <a:t> from the person’s age, intelligence and education. This deficiency materially </a:t>
            </a:r>
            <a:r>
              <a:rPr lang="en-GB" sz="3200" b="1" dirty="0">
                <a:cs typeface="Arial" charset="0"/>
              </a:rPr>
              <a:t>impedes academic achievement or daily living</a:t>
            </a:r>
            <a:r>
              <a:rPr lang="en-GB" sz="3200" dirty="0">
                <a:cs typeface="Arial" charset="0"/>
              </a:rPr>
              <a:t>"</a:t>
            </a:r>
          </a:p>
          <a:p>
            <a:pPr eaLnBrk="1" hangingPunct="1">
              <a:defRPr/>
            </a:pPr>
            <a:endParaRPr lang="en-GB" dirty="0"/>
          </a:p>
        </p:txBody>
      </p:sp>
      <p:sp>
        <p:nvSpPr>
          <p:cNvPr id="2" name="Footer Placeholder 1"/>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3282838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476250"/>
            <a:ext cx="8229600" cy="1181100"/>
          </a:xfrm>
        </p:spPr>
        <p:txBody>
          <a:bodyPr>
            <a:normAutofit fontScale="90000"/>
          </a:bodyPr>
          <a:lstStyle/>
          <a:p>
            <a:pPr algn="ctr" eaLnBrk="1" hangingPunct="1"/>
            <a:r>
              <a:rPr lang="en-GB" altLang="en-US" dirty="0"/>
              <a:t/>
            </a:r>
            <a:br>
              <a:rPr lang="en-GB" altLang="en-US" dirty="0"/>
            </a:br>
            <a:r>
              <a:rPr lang="en-GB" altLang="en-US" b="1" dirty="0">
                <a:solidFill>
                  <a:srgbClr val="002060"/>
                </a:solidFill>
              </a:rPr>
              <a:t>Dyslexia</a:t>
            </a:r>
            <a:br>
              <a:rPr lang="en-GB" altLang="en-US" b="1" dirty="0">
                <a:solidFill>
                  <a:srgbClr val="002060"/>
                </a:solidFill>
              </a:rPr>
            </a:br>
            <a:r>
              <a:rPr lang="en-GB" altLang="en-US" b="1" dirty="0">
                <a:solidFill>
                  <a:srgbClr val="002060"/>
                </a:solidFill>
              </a:rPr>
              <a:t>Rose Review (2009)</a:t>
            </a:r>
            <a:r>
              <a:rPr lang="en-GB" altLang="en-US" sz="1800" i="1" dirty="0"/>
              <a:t> </a:t>
            </a:r>
            <a:br>
              <a:rPr lang="en-GB" altLang="en-US" sz="1800" i="1" dirty="0"/>
            </a:br>
            <a:r>
              <a:rPr lang="en-GB" altLang="en-US" sz="1800" i="1" dirty="0"/>
              <a:t>Report on Identifying and Teaching Children and Young People with Dyslexia and literacy Difficulties</a:t>
            </a:r>
            <a:endParaRPr lang="en-GB" altLang="en-US" sz="1800" dirty="0"/>
          </a:p>
        </p:txBody>
      </p:sp>
      <p:sp>
        <p:nvSpPr>
          <p:cNvPr id="7171" name="Rectangle 3"/>
          <p:cNvSpPr>
            <a:spLocks noGrp="1" noChangeArrowheads="1"/>
          </p:cNvSpPr>
          <p:nvPr>
            <p:ph type="body" idx="1"/>
          </p:nvPr>
        </p:nvSpPr>
        <p:spPr>
          <a:xfrm>
            <a:off x="1981200" y="2205039"/>
            <a:ext cx="8229600" cy="3921125"/>
          </a:xfrm>
        </p:spPr>
        <p:txBody>
          <a:bodyPr/>
          <a:lstStyle/>
          <a:p>
            <a:pPr eaLnBrk="1" hangingPunct="1">
              <a:buFontTx/>
              <a:buNone/>
            </a:pPr>
            <a:r>
              <a:rPr lang="en-GB" altLang="en-US" sz="2400" i="1" dirty="0">
                <a:solidFill>
                  <a:srgbClr val="00B050"/>
                </a:solidFill>
              </a:rPr>
              <a:t>	</a:t>
            </a:r>
            <a:r>
              <a:rPr lang="en-GB" altLang="en-US" i="1" dirty="0">
                <a:solidFill>
                  <a:srgbClr val="00B050"/>
                </a:solidFill>
              </a:rPr>
              <a:t>‘</a:t>
            </a:r>
            <a:r>
              <a:rPr lang="en-GB" altLang="en-US" dirty="0"/>
              <a:t>Dyslexia is a learning difficulty that primarily affects the skills involved in accurate and fluent word reading and spelling. </a:t>
            </a:r>
          </a:p>
          <a:p>
            <a:pPr eaLnBrk="1" hangingPunct="1">
              <a:buFontTx/>
              <a:buNone/>
            </a:pPr>
            <a:r>
              <a:rPr lang="en-GB" altLang="en-US" dirty="0"/>
              <a:t>	‘Characteristic features of dyslexia are difficulties in phonological awareness, verbal memory and verbal processing speed. </a:t>
            </a:r>
          </a:p>
          <a:p>
            <a:pPr eaLnBrk="1" hangingPunct="1">
              <a:buFontTx/>
              <a:buNone/>
            </a:pPr>
            <a:r>
              <a:rPr lang="en-GB" altLang="en-US" dirty="0"/>
              <a:t>	‘Dyslexia occurs across a range of intellectual abilities. It is best thought of as a continuum, not a distinct category, and there are no clear cut-off points.</a:t>
            </a:r>
          </a:p>
        </p:txBody>
      </p:sp>
      <p:sp>
        <p:nvSpPr>
          <p:cNvPr id="717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2060"/>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Char char="–"/>
              <a:defRPr sz="2800">
                <a:solidFill>
                  <a:srgbClr val="002060"/>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sz="2400">
                <a:solidFill>
                  <a:srgbClr val="002060"/>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sz="2000">
                <a:solidFill>
                  <a:srgbClr val="002060"/>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sz="2000">
                <a:solidFill>
                  <a:srgbClr val="002060"/>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rgbClr val="002060"/>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rgbClr val="002060"/>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rgbClr val="002060"/>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rgbClr val="00206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fld id="{92B973A1-FCEF-4448-A3F1-D1E81F0A1BF5}" type="slidenum">
              <a:rPr lang="en-US" altLang="en-US" sz="1400">
                <a:solidFill>
                  <a:schemeClr val="tx1"/>
                </a:solidFill>
                <a:latin typeface="Arial" panose="020B0604020202020204" pitchFamily="34" charset="0"/>
                <a:cs typeface="Arial" panose="020B0604020202020204" pitchFamily="34" charset="0"/>
              </a:rPr>
              <a:pPr eaLnBrk="1" hangingPunct="1">
                <a:spcBef>
                  <a:spcPct val="0"/>
                </a:spcBef>
                <a:buFontTx/>
                <a:buNone/>
              </a:pPr>
              <a:t>14</a:t>
            </a:fld>
            <a:endParaRPr lang="en-US" alt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75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1981200" y="2314832"/>
            <a:ext cx="8229600" cy="4784725"/>
          </a:xfrm>
        </p:spPr>
        <p:txBody>
          <a:bodyPr/>
          <a:lstStyle/>
          <a:p>
            <a:pPr eaLnBrk="1" hangingPunct="1">
              <a:buFontTx/>
              <a:buNone/>
            </a:pPr>
            <a:r>
              <a:rPr lang="en-GB" altLang="en-US" dirty="0"/>
              <a:t>	‘Co-occurring difficulties may be seen in aspects of language, motor co-ordination, mental calculation, concentration and personal organisation, but these are not, by themselves, markers of dyslexia</a:t>
            </a:r>
            <a:r>
              <a:rPr lang="en-GB" altLang="en-US" dirty="0">
                <a:solidFill>
                  <a:schemeClr val="accent2"/>
                </a:solidFill>
              </a:rPr>
              <a:t>.</a:t>
            </a:r>
          </a:p>
          <a:p>
            <a:pPr eaLnBrk="1" hangingPunct="1">
              <a:buFontTx/>
              <a:buNone/>
            </a:pPr>
            <a:endParaRPr lang="en-GB" altLang="en-US" sz="2000" dirty="0"/>
          </a:p>
          <a:p>
            <a:pPr eaLnBrk="1" hangingPunct="1">
              <a:buFontTx/>
              <a:buNone/>
            </a:pPr>
            <a:r>
              <a:rPr lang="en-GB" altLang="en-US" dirty="0">
                <a:solidFill>
                  <a:srgbClr val="00B050"/>
                </a:solidFill>
              </a:rPr>
              <a:t>	</a:t>
            </a:r>
            <a:r>
              <a:rPr lang="en-GB" altLang="en-US" dirty="0"/>
              <a:t>‘A good indication of the severity and persistence of dyslexic difficulties can be gained by examining how the individual responds or has responded to well founded intervention.’ </a:t>
            </a:r>
          </a:p>
          <a:p>
            <a:pPr eaLnBrk="1" hangingPunct="1"/>
            <a:endParaRPr lang="en-GB" altLang="en-US" dirty="0"/>
          </a:p>
        </p:txBody>
      </p:sp>
      <p:sp>
        <p:nvSpPr>
          <p:cNvPr id="8195" name="Rectangle 4"/>
          <p:cNvSpPr>
            <a:spLocks noGrp="1" noChangeArrowheads="1"/>
          </p:cNvSpPr>
          <p:nvPr>
            <p:ph type="title"/>
          </p:nvPr>
        </p:nvSpPr>
        <p:spPr/>
        <p:txBody>
          <a:bodyPr/>
          <a:lstStyle/>
          <a:p>
            <a:pPr algn="ctr" eaLnBrk="1" hangingPunct="1"/>
            <a:r>
              <a:rPr lang="en-GB" altLang="en-US" dirty="0"/>
              <a:t>Rose Definition cont’d</a:t>
            </a:r>
            <a:endParaRPr lang="en-US" altLang="en-US" dirty="0"/>
          </a:p>
        </p:txBody>
      </p:sp>
      <p:sp>
        <p:nvSpPr>
          <p:cNvPr id="819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2060"/>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Char char="–"/>
              <a:defRPr sz="2800">
                <a:solidFill>
                  <a:srgbClr val="002060"/>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Char char="•"/>
              <a:defRPr sz="2400">
                <a:solidFill>
                  <a:srgbClr val="002060"/>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Char char="–"/>
              <a:defRPr sz="2000">
                <a:solidFill>
                  <a:srgbClr val="002060"/>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Char char="»"/>
              <a:defRPr sz="2000">
                <a:solidFill>
                  <a:srgbClr val="002060"/>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rgbClr val="002060"/>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rgbClr val="002060"/>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rgbClr val="002060"/>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rgbClr val="00206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fld id="{D6D8052D-1F2E-4238-982F-A57613C6C736}" type="slidenum">
              <a:rPr lang="en-US" altLang="en-US" sz="1400">
                <a:solidFill>
                  <a:schemeClr val="tx1"/>
                </a:solidFill>
                <a:latin typeface="Arial" panose="020B0604020202020204" pitchFamily="34" charset="0"/>
                <a:cs typeface="Arial" panose="020B0604020202020204" pitchFamily="34" charset="0"/>
              </a:rPr>
              <a:pPr eaLnBrk="1" hangingPunct="1">
                <a:spcBef>
                  <a:spcPct val="0"/>
                </a:spcBef>
                <a:buFontTx/>
                <a:buNone/>
              </a:pPr>
              <a:t>15</a:t>
            </a:fld>
            <a:endParaRPr lang="en-US" alt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69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2060"/>
                </a:solidFill>
              </a:rPr>
              <a:t>Dyspraxia</a:t>
            </a:r>
          </a:p>
        </p:txBody>
      </p:sp>
      <p:sp>
        <p:nvSpPr>
          <p:cNvPr id="3" name="Content Placeholder 2"/>
          <p:cNvSpPr>
            <a:spLocks noGrp="1"/>
          </p:cNvSpPr>
          <p:nvPr>
            <p:ph idx="1"/>
          </p:nvPr>
        </p:nvSpPr>
        <p:spPr/>
        <p:txBody>
          <a:bodyPr>
            <a:normAutofit/>
          </a:bodyPr>
          <a:lstStyle/>
          <a:p>
            <a:pPr marL="0" indent="0">
              <a:buNone/>
            </a:pPr>
            <a:r>
              <a:rPr lang="en-GB" dirty="0"/>
              <a:t>Dyspraxia literally means ‘ difficulty in carrying out an action’</a:t>
            </a:r>
          </a:p>
          <a:p>
            <a:pPr marL="0" indent="0">
              <a:buNone/>
            </a:pPr>
            <a:r>
              <a:rPr lang="en-GB" dirty="0"/>
              <a:t>Medically speaking it denotes difficulty planning and executing movement.</a:t>
            </a:r>
          </a:p>
          <a:p>
            <a:pPr marL="0" indent="0">
              <a:buNone/>
            </a:pPr>
            <a:r>
              <a:rPr lang="en-GB" dirty="0"/>
              <a:t>It causes difficulty with spatial and perceptual skills </a:t>
            </a:r>
          </a:p>
          <a:p>
            <a:pPr marL="0" indent="0">
              <a:buNone/>
            </a:pPr>
            <a:endParaRPr lang="en-GB" dirty="0"/>
          </a:p>
          <a:p>
            <a:pPr marL="0" indent="0">
              <a:buNone/>
            </a:pPr>
            <a:r>
              <a:rPr lang="en-GB" dirty="0"/>
              <a:t>Subtype of Developmental Co-ordination Disorder </a:t>
            </a:r>
          </a:p>
          <a:p>
            <a:pPr marL="0" indent="0">
              <a:buNone/>
            </a:pPr>
            <a:endParaRPr lang="en-GB" dirty="0"/>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48563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Dyspraxia </a:t>
            </a:r>
            <a:br>
              <a:rPr lang="en-GB" b="1" dirty="0"/>
            </a:br>
            <a:r>
              <a:rPr lang="en-GB" b="1" dirty="0"/>
              <a:t>DSM – V definition</a:t>
            </a:r>
          </a:p>
        </p:txBody>
      </p:sp>
      <p:sp>
        <p:nvSpPr>
          <p:cNvPr id="3" name="Content Placeholder 2"/>
          <p:cNvSpPr>
            <a:spLocks noGrp="1"/>
          </p:cNvSpPr>
          <p:nvPr>
            <p:ph idx="1"/>
          </p:nvPr>
        </p:nvSpPr>
        <p:spPr/>
        <p:txBody>
          <a:bodyPr>
            <a:normAutofit/>
          </a:bodyPr>
          <a:lstStyle/>
          <a:p>
            <a:pPr marL="0" indent="0">
              <a:buNone/>
            </a:pPr>
            <a:r>
              <a:rPr lang="en-GB" dirty="0"/>
              <a:t>The acquisition and execution of coordinated motor skills is substantially below that expected given to the individual’s chronological age and opportunity for skill learning and use and that this significantly and persistently interferes with activities of daily living. </a:t>
            </a:r>
          </a:p>
          <a:p>
            <a:endParaRPr lang="en-GB" dirty="0"/>
          </a:p>
          <a:p>
            <a:pPr marL="0" indent="0">
              <a:buNone/>
            </a:pPr>
            <a:r>
              <a:rPr lang="en-GB" dirty="0"/>
              <a:t>The motor skill difficulties are not better explained by visual impairment, neurological disorder or another medical condition. </a:t>
            </a:r>
          </a:p>
        </p:txBody>
      </p:sp>
    </p:spTree>
    <p:extLst>
      <p:ext uri="{BB962C8B-B14F-4D97-AF65-F5344CB8AC3E}">
        <p14:creationId xmlns:p14="http://schemas.microsoft.com/office/powerpoint/2010/main" val="59092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Identification :  Dyscalculia</a:t>
            </a:r>
          </a:p>
        </p:txBody>
      </p:sp>
      <p:pic>
        <p:nvPicPr>
          <p:cNvPr id="4" name="Content Placeholder 3" descr="external image magnifying-glass.gif"/>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0587" y="1943894"/>
            <a:ext cx="2790825" cy="4114800"/>
          </a:xfrm>
        </p:spPr>
      </p:pic>
    </p:spTree>
    <p:extLst>
      <p:ext uri="{BB962C8B-B14F-4D97-AF65-F5344CB8AC3E}">
        <p14:creationId xmlns:p14="http://schemas.microsoft.com/office/powerpoint/2010/main" val="1652379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Indicators of Dyscalculia</a:t>
            </a:r>
          </a:p>
        </p:txBody>
      </p:sp>
      <p:sp>
        <p:nvSpPr>
          <p:cNvPr id="3" name="Content Placeholder 2"/>
          <p:cNvSpPr>
            <a:spLocks noGrp="1"/>
          </p:cNvSpPr>
          <p:nvPr>
            <p:ph idx="1"/>
          </p:nvPr>
        </p:nvSpPr>
        <p:spPr/>
        <p:txBody>
          <a:bodyPr>
            <a:normAutofit/>
          </a:bodyPr>
          <a:lstStyle/>
          <a:p>
            <a:r>
              <a:rPr lang="en-GB" dirty="0"/>
              <a:t>An inability to subitise even very small quantities</a:t>
            </a:r>
          </a:p>
          <a:p>
            <a:r>
              <a:rPr lang="en-GB" dirty="0">
                <a:solidFill>
                  <a:srgbClr val="002060"/>
                </a:solidFill>
              </a:rPr>
              <a:t>Poor number sense</a:t>
            </a:r>
          </a:p>
          <a:p>
            <a:r>
              <a:rPr lang="en-GB" dirty="0"/>
              <a:t>An inability to estimate whether a numerical answer is reasonable</a:t>
            </a:r>
          </a:p>
          <a:p>
            <a:r>
              <a:rPr lang="en-GB" dirty="0">
                <a:solidFill>
                  <a:srgbClr val="002060"/>
                </a:solidFill>
              </a:rPr>
              <a:t>Immature strategies- for example counting all instead of counting on</a:t>
            </a:r>
          </a:p>
          <a:p>
            <a:r>
              <a:rPr lang="en-GB" dirty="0"/>
              <a:t>Inability to notice patterns</a:t>
            </a:r>
          </a:p>
          <a:p>
            <a:r>
              <a:rPr lang="en-GB" dirty="0">
                <a:solidFill>
                  <a:srgbClr val="002060"/>
                </a:solidFill>
              </a:rPr>
              <a:t>Inability to generalise</a:t>
            </a:r>
          </a:p>
        </p:txBody>
      </p:sp>
      <p:pic>
        <p:nvPicPr>
          <p:cNvPr id="4" name="Picture 4" descr="MC900058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1523" y="5157192"/>
            <a:ext cx="1017785" cy="94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381484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Session Overview</a:t>
            </a:r>
          </a:p>
        </p:txBody>
      </p:sp>
      <p:sp>
        <p:nvSpPr>
          <p:cNvPr id="5" name="Content Placeholder 4"/>
          <p:cNvSpPr>
            <a:spLocks noGrp="1"/>
          </p:cNvSpPr>
          <p:nvPr>
            <p:ph idx="1"/>
          </p:nvPr>
        </p:nvSpPr>
        <p:spPr/>
        <p:txBody>
          <a:bodyPr>
            <a:normAutofit fontScale="92500" lnSpcReduction="20000"/>
          </a:bodyPr>
          <a:lstStyle/>
          <a:p>
            <a:pPr marL="0" indent="0">
              <a:buNone/>
            </a:pPr>
            <a:r>
              <a:rPr lang="en-GB" dirty="0"/>
              <a:t>Demands of Maths</a:t>
            </a:r>
          </a:p>
          <a:p>
            <a:pPr marL="0" indent="0">
              <a:buNone/>
            </a:pPr>
            <a:endParaRPr lang="en-GB" dirty="0"/>
          </a:p>
          <a:p>
            <a:pPr marL="0" indent="0">
              <a:buNone/>
            </a:pPr>
            <a:r>
              <a:rPr lang="en-GB" dirty="0"/>
              <a:t>Dyscalculia, Dyslexia, Dysgraphia- definitions and identification</a:t>
            </a:r>
          </a:p>
          <a:p>
            <a:endParaRPr lang="en-GB" dirty="0"/>
          </a:p>
          <a:p>
            <a:pPr marL="0" indent="0">
              <a:buNone/>
            </a:pPr>
            <a:r>
              <a:rPr lang="en-GB" dirty="0"/>
              <a:t>Impact of each difficulty on maths learning</a:t>
            </a:r>
          </a:p>
          <a:p>
            <a:pPr marL="0" indent="0">
              <a:buNone/>
            </a:pPr>
            <a:endParaRPr lang="en-GB" dirty="0"/>
          </a:p>
          <a:p>
            <a:pPr marL="0" indent="0">
              <a:buNone/>
            </a:pPr>
            <a:r>
              <a:rPr lang="en-GB" dirty="0"/>
              <a:t>Strategies to help:</a:t>
            </a:r>
          </a:p>
          <a:p>
            <a:pPr marL="0" indent="0">
              <a:buNone/>
            </a:pPr>
            <a:r>
              <a:rPr lang="en-GB" dirty="0"/>
              <a:t>Key facts and derived facts</a:t>
            </a:r>
          </a:p>
          <a:p>
            <a:pPr marL="0" indent="0">
              <a:buNone/>
            </a:pPr>
            <a:r>
              <a:rPr lang="en-GB" dirty="0"/>
              <a:t>Learning Styles</a:t>
            </a:r>
          </a:p>
          <a:p>
            <a:pPr marL="0" indent="0">
              <a:buNone/>
            </a:pPr>
            <a:r>
              <a:rPr lang="en-GB" dirty="0"/>
              <a:t>Use of concrete materials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6945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Indicators of Dyscalculia (cont’d)</a:t>
            </a:r>
          </a:p>
        </p:txBody>
      </p:sp>
      <p:sp>
        <p:nvSpPr>
          <p:cNvPr id="3" name="Content Placeholder 2"/>
          <p:cNvSpPr>
            <a:spLocks noGrp="1"/>
          </p:cNvSpPr>
          <p:nvPr>
            <p:ph idx="1"/>
          </p:nvPr>
        </p:nvSpPr>
        <p:spPr/>
        <p:txBody>
          <a:bodyPr>
            <a:normAutofit/>
          </a:bodyPr>
          <a:lstStyle/>
          <a:p>
            <a:r>
              <a:rPr lang="en-GB" dirty="0">
                <a:solidFill>
                  <a:srgbClr val="002060"/>
                </a:solidFill>
              </a:rPr>
              <a:t>Slow processing speed</a:t>
            </a:r>
          </a:p>
          <a:p>
            <a:r>
              <a:rPr lang="en-GB" dirty="0"/>
              <a:t>Difficulty sequencing</a:t>
            </a:r>
          </a:p>
          <a:p>
            <a:r>
              <a:rPr lang="en-GB" dirty="0">
                <a:solidFill>
                  <a:srgbClr val="002060"/>
                </a:solidFill>
              </a:rPr>
              <a:t>Difficulty with language</a:t>
            </a:r>
          </a:p>
          <a:p>
            <a:r>
              <a:rPr lang="en-GB" dirty="0"/>
              <a:t>Poor memory for facts and procedures</a:t>
            </a:r>
          </a:p>
          <a:p>
            <a:r>
              <a:rPr lang="en-GB" dirty="0">
                <a:solidFill>
                  <a:srgbClr val="002060"/>
                </a:solidFill>
              </a:rPr>
              <a:t>Difficulties in word problems and multi step calculations</a:t>
            </a:r>
          </a:p>
        </p:txBody>
      </p:sp>
      <p:pic>
        <p:nvPicPr>
          <p:cNvPr id="2050" name="Picture 2" descr="C:\Users\Judy Hornigold2\AppData\Local\Microsoft\Windows\Temporary Internet Files\Content.IE5\FXVYVLN4\MC9004457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6252" y="4437112"/>
            <a:ext cx="1712105" cy="14401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34396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87848" y="14127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968208" y="14127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935760" y="42210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567608" y="285375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034945" y="37638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21293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87848" y="14127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968208" y="14127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935760" y="42210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567608" y="285375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034945" y="37638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627543" y="450912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492145" y="140417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655840" y="293382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112224" y="315855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720008" y="9555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655024" y="469739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2820933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87848" y="14127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034945" y="37638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571443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7" name="Oval 6"/>
          <p:cNvSpPr/>
          <p:nvPr/>
        </p:nvSpPr>
        <p:spPr>
          <a:xfrm>
            <a:off x="1907923" y="2414954"/>
            <a:ext cx="633047" cy="656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943094" y="4513384"/>
            <a:ext cx="633047" cy="656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907322" y="3411415"/>
            <a:ext cx="633047" cy="656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930157" y="4489938"/>
            <a:ext cx="633047" cy="656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930158" y="2438400"/>
            <a:ext cx="633047" cy="656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707919" y="4536831"/>
            <a:ext cx="633047" cy="656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9366737" y="4525108"/>
            <a:ext cx="633047" cy="656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546122" y="3411415"/>
            <a:ext cx="633047" cy="656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696197" y="2438400"/>
            <a:ext cx="633047" cy="656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9366737" y="2414954"/>
            <a:ext cx="633047" cy="656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4152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GB" altLang="en-US" dirty="0">
                <a:solidFill>
                  <a:srgbClr val="002060"/>
                </a:solidFill>
              </a:rPr>
              <a:t>How do you identify and assess for dyscalculia?</a:t>
            </a:r>
          </a:p>
        </p:txBody>
      </p:sp>
      <p:sp>
        <p:nvSpPr>
          <p:cNvPr id="12291" name="Content Placeholder 2"/>
          <p:cNvSpPr>
            <a:spLocks noGrp="1"/>
          </p:cNvSpPr>
          <p:nvPr>
            <p:ph idx="1"/>
          </p:nvPr>
        </p:nvSpPr>
        <p:spPr/>
        <p:txBody>
          <a:bodyPr>
            <a:normAutofit fontScale="77500" lnSpcReduction="20000"/>
          </a:bodyPr>
          <a:lstStyle/>
          <a:p>
            <a:pPr marL="0" indent="0">
              <a:buNone/>
            </a:pPr>
            <a:endParaRPr lang="en-GB" altLang="en-US" dirty="0">
              <a:solidFill>
                <a:srgbClr val="002060"/>
              </a:solidFill>
            </a:endParaRPr>
          </a:p>
          <a:p>
            <a:pPr marL="0" indent="0">
              <a:buNone/>
            </a:pPr>
            <a:r>
              <a:rPr lang="en-GB" altLang="en-US" dirty="0">
                <a:solidFill>
                  <a:srgbClr val="002060"/>
                </a:solidFill>
              </a:rPr>
              <a:t>Numeracy Screener- Daniel Ansari</a:t>
            </a:r>
          </a:p>
          <a:p>
            <a:pPr marL="0" indent="0">
              <a:buNone/>
            </a:pPr>
            <a:endParaRPr lang="en-GB" altLang="en-US" dirty="0"/>
          </a:p>
          <a:p>
            <a:pPr marL="0" indent="0">
              <a:buNone/>
            </a:pPr>
            <a:r>
              <a:rPr lang="en-GB" altLang="en-US" dirty="0"/>
              <a:t>Dynamo Profiler</a:t>
            </a:r>
          </a:p>
          <a:p>
            <a:pPr marL="0" indent="0">
              <a:buNone/>
            </a:pPr>
            <a:endParaRPr lang="en-GB" altLang="en-US" dirty="0"/>
          </a:p>
          <a:p>
            <a:pPr marL="0" indent="0">
              <a:buNone/>
            </a:pPr>
            <a:r>
              <a:rPr lang="en-GB" altLang="en-US" dirty="0">
                <a:solidFill>
                  <a:srgbClr val="002060"/>
                </a:solidFill>
              </a:rPr>
              <a:t>Dyscalculia Screener- Butterworth</a:t>
            </a:r>
          </a:p>
          <a:p>
            <a:pPr marL="0" indent="0">
              <a:buNone/>
            </a:pPr>
            <a:endParaRPr lang="en-GB" altLang="en-US" dirty="0"/>
          </a:p>
          <a:p>
            <a:pPr marL="0" indent="0">
              <a:buNone/>
            </a:pPr>
            <a:r>
              <a:rPr lang="en-GB" altLang="en-US" dirty="0" err="1">
                <a:solidFill>
                  <a:srgbClr val="002060"/>
                </a:solidFill>
              </a:rPr>
              <a:t>DyscalculiUM</a:t>
            </a:r>
            <a:r>
              <a:rPr lang="en-GB" altLang="en-US" dirty="0">
                <a:solidFill>
                  <a:srgbClr val="002060"/>
                </a:solidFill>
              </a:rPr>
              <a:t>- FE/HE screener</a:t>
            </a:r>
          </a:p>
          <a:p>
            <a:pPr marL="0" indent="0">
              <a:buNone/>
            </a:pPr>
            <a:endParaRPr lang="en-GB" altLang="en-US" dirty="0"/>
          </a:p>
          <a:p>
            <a:pPr marL="0" indent="0">
              <a:buNone/>
            </a:pPr>
            <a:r>
              <a:rPr lang="en-GB" altLang="en-US" dirty="0"/>
              <a:t>Questionnaire/Checklist</a:t>
            </a:r>
          </a:p>
          <a:p>
            <a:pPr marL="0" indent="0">
              <a:buNone/>
            </a:pPr>
            <a:endParaRPr lang="en-GB" altLang="en-US" dirty="0"/>
          </a:p>
          <a:p>
            <a:pPr marL="0" indent="0">
              <a:buNone/>
            </a:pPr>
            <a:r>
              <a:rPr lang="en-GB" altLang="en-US" dirty="0">
                <a:solidFill>
                  <a:srgbClr val="002060"/>
                </a:solidFill>
              </a:rPr>
              <a:t>Observation</a:t>
            </a:r>
          </a:p>
          <a:p>
            <a:pPr marL="0" indent="0">
              <a:buNone/>
            </a:pPr>
            <a:endParaRPr lang="en-GB" altLang="en-US" dirty="0"/>
          </a:p>
        </p:txBody>
      </p:sp>
      <p:sp>
        <p:nvSpPr>
          <p:cNvPr id="2" name="Footer Placeholder 1"/>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28017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Numeracy Screener</a:t>
            </a:r>
          </a:p>
        </p:txBody>
      </p:sp>
      <p:pic>
        <p:nvPicPr>
          <p:cNvPr id="2056" name="Picture 8" descr="http://www.montrealfamilies.ca/Montreal-Families/September-2014/Numeracy%20Screener%20Math%20Testing%20Websi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6756" y="1690688"/>
            <a:ext cx="4482711" cy="482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30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Dynamo Profiler</a:t>
            </a:r>
          </a:p>
        </p:txBody>
      </p:sp>
      <p:pic>
        <p:nvPicPr>
          <p:cNvPr id="4" name="Content Placeholder 3"/>
          <p:cNvPicPr>
            <a:picLocks noGrp="1" noChangeAspect="1"/>
          </p:cNvPicPr>
          <p:nvPr>
            <p:ph idx="1"/>
          </p:nvPr>
        </p:nvPicPr>
        <p:blipFill>
          <a:blip r:embed="rId2"/>
          <a:stretch>
            <a:fillRect/>
          </a:stretch>
        </p:blipFill>
        <p:spPr>
          <a:xfrm>
            <a:off x="4211688" y="1416895"/>
            <a:ext cx="3768625" cy="5279127"/>
          </a:xfrm>
          <a:prstGeom prst="rect">
            <a:avLst/>
          </a:prstGeom>
        </p:spPr>
      </p:pic>
      <p:sp>
        <p:nvSpPr>
          <p:cNvPr id="3" name="Footer Placeholder 2"/>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3044682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4"/>
          <p:cNvGraphicFramePr>
            <a:graphicFrameLocks noChangeAspect="1"/>
          </p:cNvGraphicFramePr>
          <p:nvPr/>
        </p:nvGraphicFramePr>
        <p:xfrm>
          <a:off x="2085975" y="595314"/>
          <a:ext cx="8020050" cy="5667375"/>
        </p:xfrm>
        <a:graphic>
          <a:graphicData uri="http://schemas.openxmlformats.org/presentationml/2006/ole">
            <mc:AlternateContent xmlns:mc="http://schemas.openxmlformats.org/markup-compatibility/2006">
              <mc:Choice xmlns:v="urn:schemas-microsoft-com:vml" Requires="v">
                <p:oleObj spid="_x0000_s1094" name="Acrobat Document" r:id="rId4" imgW="8019943" imgH="5667255" progId="AcroExch.Document.7">
                  <p:embed/>
                </p:oleObj>
              </mc:Choice>
              <mc:Fallback>
                <p:oleObj name="Acrobat Document" r:id="rId4" imgW="8019943" imgH="5667255"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5975" y="595314"/>
                        <a:ext cx="802005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2021927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dirty="0" err="1">
                <a:solidFill>
                  <a:srgbClr val="002060"/>
                </a:solidFill>
              </a:rPr>
              <a:t>Dyscalculium</a:t>
            </a:r>
            <a:endParaRPr lang="en-GB" altLang="en-US" dirty="0">
              <a:solidFill>
                <a:srgbClr val="002060"/>
              </a:solidFill>
            </a:endParaRPr>
          </a:p>
        </p:txBody>
      </p:sp>
      <p:sp>
        <p:nvSpPr>
          <p:cNvPr id="32771" name="Content Placeholder 2"/>
          <p:cNvSpPr>
            <a:spLocks noGrp="1"/>
          </p:cNvSpPr>
          <p:nvPr>
            <p:ph idx="1"/>
          </p:nvPr>
        </p:nvSpPr>
        <p:spPr/>
        <p:txBody>
          <a:bodyPr/>
          <a:lstStyle/>
          <a:p>
            <a:r>
              <a:rPr lang="en-GB" altLang="en-US" dirty="0"/>
              <a:t>A screener designed at Loughborough University for post 16 students</a:t>
            </a:r>
          </a:p>
          <a:p>
            <a:endParaRPr lang="en-GB"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3284984"/>
            <a:ext cx="8695904" cy="1965176"/>
          </a:xfrm>
          <a:prstGeom prst="rect">
            <a:avLst/>
          </a:prstGeom>
        </p:spPr>
      </p:pic>
      <p:sp>
        <p:nvSpPr>
          <p:cNvPr id="3" name="Footer Placeholder 2"/>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279453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Demands of Maths</a:t>
            </a:r>
          </a:p>
        </p:txBody>
      </p:sp>
      <p:sp>
        <p:nvSpPr>
          <p:cNvPr id="3" name="Content Placeholder 2"/>
          <p:cNvSpPr>
            <a:spLocks noGrp="1"/>
          </p:cNvSpPr>
          <p:nvPr>
            <p:ph idx="1"/>
          </p:nvPr>
        </p:nvSpPr>
        <p:spPr/>
        <p:txBody>
          <a:bodyPr>
            <a:normAutofit/>
          </a:bodyPr>
          <a:lstStyle/>
          <a:p>
            <a:pPr marL="0" indent="0">
              <a:buNone/>
            </a:pPr>
            <a:r>
              <a:rPr lang="en-GB" dirty="0"/>
              <a:t>Success in Maths requires</a:t>
            </a:r>
          </a:p>
          <a:p>
            <a:r>
              <a:rPr lang="en-GB" dirty="0"/>
              <a:t> visual and verbal abilities </a:t>
            </a:r>
          </a:p>
          <a:p>
            <a:r>
              <a:rPr lang="en-GB" dirty="0"/>
              <a:t>spatial skills for understanding shape, symmetry, relative size and quantity, </a:t>
            </a:r>
          </a:p>
          <a:p>
            <a:r>
              <a:rPr lang="en-GB" dirty="0"/>
              <a:t> linear skills for understanding the sequential and ordered symbols and representations found in the number system and algebra </a:t>
            </a:r>
          </a:p>
          <a:p>
            <a:pPr marL="0" indent="0">
              <a:buNone/>
            </a:pPr>
            <a:endParaRPr lang="en-GB" dirty="0"/>
          </a:p>
          <a:p>
            <a:pPr marL="0" indent="0">
              <a:buNone/>
            </a:pPr>
            <a:r>
              <a:rPr lang="en-GB" dirty="0"/>
              <a:t>(</a:t>
            </a:r>
            <a:r>
              <a:rPr lang="en-GB" dirty="0" err="1"/>
              <a:t>Joffe</a:t>
            </a:r>
            <a:r>
              <a:rPr lang="en-GB" dirty="0"/>
              <a:t> 1980). </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9900" y="4743450"/>
            <a:ext cx="2032000" cy="1524000"/>
          </a:xfrm>
          <a:prstGeom prst="rect">
            <a:avLst/>
          </a:prstGeom>
        </p:spPr>
      </p:pic>
    </p:spTree>
    <p:extLst>
      <p:ext uri="{BB962C8B-B14F-4D97-AF65-F5344CB8AC3E}">
        <p14:creationId xmlns:p14="http://schemas.microsoft.com/office/powerpoint/2010/main" val="106687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Questionnaire/ Checklist</a:t>
            </a:r>
          </a:p>
        </p:txBody>
      </p:sp>
      <p:sp>
        <p:nvSpPr>
          <p:cNvPr id="3" name="Content Placeholder 2"/>
          <p:cNvSpPr>
            <a:spLocks noGrp="1"/>
          </p:cNvSpPr>
          <p:nvPr>
            <p:ph idx="1"/>
          </p:nvPr>
        </p:nvSpPr>
        <p:spPr/>
        <p:txBody>
          <a:bodyPr/>
          <a:lstStyle/>
          <a:p>
            <a:r>
              <a:rPr lang="en-GB" dirty="0"/>
              <a:t>BDA  www.bdadyslexia.org.uk</a:t>
            </a:r>
          </a:p>
          <a:p>
            <a:endParaRPr lang="en-GB" dirty="0"/>
          </a:p>
          <a:p>
            <a:r>
              <a:rPr lang="en-GB" dirty="0"/>
              <a:t>Ann </a:t>
            </a:r>
            <a:r>
              <a:rPr lang="en-GB" dirty="0" err="1"/>
              <a:t>Arbor</a:t>
            </a:r>
            <a:r>
              <a:rPr lang="en-GB" dirty="0"/>
              <a:t>  www.annarbor.co.uk</a:t>
            </a:r>
          </a:p>
        </p:txBody>
      </p:sp>
    </p:spTree>
    <p:extLst>
      <p:ext uri="{BB962C8B-B14F-4D97-AF65-F5344CB8AC3E}">
        <p14:creationId xmlns:p14="http://schemas.microsoft.com/office/powerpoint/2010/main" val="2312282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dirty="0"/>
              <a:t>More trouble with Maths:  Steve Chinn</a:t>
            </a:r>
          </a:p>
        </p:txBody>
      </p:sp>
      <p:sp>
        <p:nvSpPr>
          <p:cNvPr id="50179" name="Content Placeholder 2"/>
          <p:cNvSpPr>
            <a:spLocks noGrp="1"/>
          </p:cNvSpPr>
          <p:nvPr>
            <p:ph idx="1"/>
          </p:nvPr>
        </p:nvSpPr>
        <p:spPr/>
        <p:txBody>
          <a:bodyPr>
            <a:normAutofit lnSpcReduction="10000"/>
          </a:bodyPr>
          <a:lstStyle/>
          <a:p>
            <a:r>
              <a:rPr lang="en-GB" altLang="en-US" dirty="0"/>
              <a:t>Dyscalculia Checklist</a:t>
            </a:r>
          </a:p>
          <a:p>
            <a:r>
              <a:rPr lang="en-GB" altLang="en-US" dirty="0"/>
              <a:t>Observation sheet</a:t>
            </a:r>
          </a:p>
          <a:p>
            <a:r>
              <a:rPr lang="en-GB" altLang="en-US" dirty="0"/>
              <a:t>Short term and working memory test</a:t>
            </a:r>
          </a:p>
          <a:p>
            <a:r>
              <a:rPr lang="en-GB" altLang="en-US" dirty="0"/>
              <a:t>60 second test for addition and subtraction</a:t>
            </a:r>
          </a:p>
          <a:p>
            <a:r>
              <a:rPr lang="en-GB" altLang="en-US" dirty="0"/>
              <a:t>120 second test for multiplication and division</a:t>
            </a:r>
          </a:p>
          <a:p>
            <a:r>
              <a:rPr lang="en-GB" altLang="en-US" dirty="0"/>
              <a:t>Maths anxiety assessment</a:t>
            </a:r>
          </a:p>
          <a:p>
            <a:r>
              <a:rPr lang="en-GB" altLang="en-US" dirty="0"/>
              <a:t>15minute maths test</a:t>
            </a:r>
          </a:p>
          <a:p>
            <a:r>
              <a:rPr lang="en-GB" altLang="en-US" dirty="0"/>
              <a:t>Test of cognitive style TCSM</a:t>
            </a:r>
          </a:p>
          <a:p>
            <a:r>
              <a:rPr lang="en-GB" altLang="en-US" dirty="0"/>
              <a:t>Word problems</a:t>
            </a:r>
          </a:p>
          <a:p>
            <a:endParaRPr lang="en-GB" altLang="en-US" dirty="0"/>
          </a:p>
        </p:txBody>
      </p:sp>
      <p:pic>
        <p:nvPicPr>
          <p:cNvPr id="2" name="Picture 1" descr="bol.com | More Trouble with Maths (ebook) Adobe ePub, Steve Chin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3180" y="2249424"/>
            <a:ext cx="2302620" cy="3255264"/>
          </a:xfrm>
          <a:prstGeom prst="rect">
            <a:avLst/>
          </a:prstGeom>
        </p:spPr>
      </p:pic>
    </p:spTree>
    <p:extLst>
      <p:ext uri="{BB962C8B-B14F-4D97-AF65-F5344CB8AC3E}">
        <p14:creationId xmlns:p14="http://schemas.microsoft.com/office/powerpoint/2010/main" val="7212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Observation</a:t>
            </a:r>
          </a:p>
        </p:txBody>
      </p:sp>
      <p:sp>
        <p:nvSpPr>
          <p:cNvPr id="3" name="Content Placeholder 2"/>
          <p:cNvSpPr>
            <a:spLocks noGrp="1"/>
          </p:cNvSpPr>
          <p:nvPr>
            <p:ph idx="1"/>
          </p:nvPr>
        </p:nvSpPr>
        <p:spPr/>
        <p:txBody>
          <a:bodyPr>
            <a:normAutofit/>
          </a:bodyPr>
          <a:lstStyle/>
          <a:p>
            <a:pPr marL="0" indent="0">
              <a:buNone/>
            </a:pPr>
            <a:r>
              <a:rPr lang="en-GB" dirty="0"/>
              <a:t>In class</a:t>
            </a:r>
          </a:p>
          <a:p>
            <a:pPr marL="0" indent="0">
              <a:buNone/>
            </a:pPr>
            <a:endParaRPr lang="en-GB" dirty="0"/>
          </a:p>
          <a:p>
            <a:pPr marL="0" indent="0">
              <a:buNone/>
            </a:pPr>
            <a:r>
              <a:rPr lang="en-GB" dirty="0">
                <a:solidFill>
                  <a:srgbClr val="002060"/>
                </a:solidFill>
              </a:rPr>
              <a:t>Observe how they attempt a question</a:t>
            </a:r>
          </a:p>
          <a:p>
            <a:pPr marL="0" indent="0">
              <a:buNone/>
            </a:pPr>
            <a:endParaRPr lang="en-GB" dirty="0">
              <a:solidFill>
                <a:srgbClr val="002060"/>
              </a:solidFill>
            </a:endParaRPr>
          </a:p>
          <a:p>
            <a:pPr marL="0" indent="0">
              <a:buNone/>
            </a:pPr>
            <a:r>
              <a:rPr lang="en-GB" dirty="0"/>
              <a:t>Look for signs of stress</a:t>
            </a:r>
          </a:p>
          <a:p>
            <a:pPr marL="0" indent="0">
              <a:buNone/>
            </a:pPr>
            <a:endParaRPr lang="en-GB" dirty="0"/>
          </a:p>
          <a:p>
            <a:pPr marL="0" indent="0">
              <a:buNone/>
            </a:pPr>
            <a:r>
              <a:rPr lang="en-GB" dirty="0">
                <a:solidFill>
                  <a:srgbClr val="002060"/>
                </a:solidFill>
              </a:rPr>
              <a:t>Encourage the learner to verbalise how they are attempting the maths</a:t>
            </a:r>
          </a:p>
        </p:txBody>
      </p:sp>
      <p:sp>
        <p:nvSpPr>
          <p:cNvPr id="4" name="Footer Placeholder 3"/>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39100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Identification:  Dyslexia</a:t>
            </a:r>
          </a:p>
        </p:txBody>
      </p:sp>
      <p:sp>
        <p:nvSpPr>
          <p:cNvPr id="3" name="Content Placeholder 2"/>
          <p:cNvSpPr>
            <a:spLocks noGrp="1"/>
          </p:cNvSpPr>
          <p:nvPr>
            <p:ph idx="1"/>
          </p:nvPr>
        </p:nvSpPr>
        <p:spPr/>
        <p:txBody>
          <a:bodyPr/>
          <a:lstStyle/>
          <a:p>
            <a:pPr marL="0" indent="0">
              <a:buNone/>
            </a:pPr>
            <a:r>
              <a:rPr lang="en-GB" dirty="0"/>
              <a:t>Phonological Deficit</a:t>
            </a:r>
          </a:p>
          <a:p>
            <a:pPr marL="0" indent="0">
              <a:buNone/>
            </a:pPr>
            <a:endParaRPr lang="en-GB" dirty="0"/>
          </a:p>
          <a:p>
            <a:pPr marL="0" indent="0">
              <a:buNone/>
            </a:pPr>
            <a:r>
              <a:rPr lang="en-GB" dirty="0"/>
              <a:t>Memory </a:t>
            </a:r>
          </a:p>
          <a:p>
            <a:pPr marL="0" indent="0">
              <a:buNone/>
            </a:pPr>
            <a:endParaRPr lang="en-GB" dirty="0"/>
          </a:p>
          <a:p>
            <a:pPr marL="0" indent="0">
              <a:buNone/>
            </a:pPr>
            <a:r>
              <a:rPr lang="en-GB" dirty="0"/>
              <a:t>Processing Speed</a:t>
            </a:r>
          </a:p>
        </p:txBody>
      </p:sp>
      <p:pic>
        <p:nvPicPr>
          <p:cNvPr id="4" name="Picture 3" descr="Directional Dyslexia In Adul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328" y="1690688"/>
            <a:ext cx="4708779" cy="4372438"/>
          </a:xfrm>
          <a:prstGeom prst="rect">
            <a:avLst/>
          </a:prstGeom>
        </p:spPr>
      </p:pic>
    </p:spTree>
    <p:extLst>
      <p:ext uri="{BB962C8B-B14F-4D97-AF65-F5344CB8AC3E}">
        <p14:creationId xmlns:p14="http://schemas.microsoft.com/office/powerpoint/2010/main" val="3969252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Identification</a:t>
            </a:r>
          </a:p>
        </p:txBody>
      </p:sp>
      <p:sp>
        <p:nvSpPr>
          <p:cNvPr id="3" name="Content Placeholder 2"/>
          <p:cNvSpPr>
            <a:spLocks noGrp="1"/>
          </p:cNvSpPr>
          <p:nvPr>
            <p:ph idx="1"/>
          </p:nvPr>
        </p:nvSpPr>
        <p:spPr/>
        <p:txBody>
          <a:bodyPr/>
          <a:lstStyle/>
          <a:p>
            <a:r>
              <a:rPr lang="en-GB" dirty="0"/>
              <a:t>Checklists</a:t>
            </a:r>
          </a:p>
          <a:p>
            <a:endParaRPr lang="en-GB" dirty="0"/>
          </a:p>
          <a:p>
            <a:r>
              <a:rPr lang="en-GB" dirty="0"/>
              <a:t>Screening</a:t>
            </a:r>
          </a:p>
          <a:p>
            <a:endParaRPr lang="en-GB" dirty="0"/>
          </a:p>
          <a:p>
            <a:r>
              <a:rPr lang="en-GB" dirty="0"/>
              <a:t>Diagnostic assessments</a:t>
            </a:r>
          </a:p>
        </p:txBody>
      </p:sp>
    </p:spTree>
    <p:extLst>
      <p:ext uri="{BB962C8B-B14F-4D97-AF65-F5344CB8AC3E}">
        <p14:creationId xmlns:p14="http://schemas.microsoft.com/office/powerpoint/2010/main" val="93036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Screening</a:t>
            </a:r>
          </a:p>
        </p:txBody>
      </p:sp>
      <p:sp>
        <p:nvSpPr>
          <p:cNvPr id="3" name="Content Placeholder 2"/>
          <p:cNvSpPr>
            <a:spLocks noGrp="1"/>
          </p:cNvSpPr>
          <p:nvPr>
            <p:ph idx="1"/>
          </p:nvPr>
        </p:nvSpPr>
        <p:spPr/>
        <p:txBody>
          <a:bodyPr/>
          <a:lstStyle/>
          <a:p>
            <a:r>
              <a:rPr lang="en-GB" b="1" dirty="0"/>
              <a:t>GL Assessment</a:t>
            </a:r>
          </a:p>
          <a:p>
            <a:pPr marL="0" indent="0">
              <a:buNone/>
            </a:pPr>
            <a:r>
              <a:rPr lang="en-GB" dirty="0"/>
              <a:t>Dyslexia Assessment</a:t>
            </a:r>
          </a:p>
          <a:p>
            <a:pPr marL="0" indent="0">
              <a:buNone/>
            </a:pPr>
            <a:r>
              <a:rPr lang="en-GB" dirty="0"/>
              <a:t>Dyslexia Portfolio</a:t>
            </a:r>
          </a:p>
          <a:p>
            <a:pPr marL="0" indent="0">
              <a:buNone/>
            </a:pPr>
            <a:endParaRPr lang="en-GB" dirty="0"/>
          </a:p>
          <a:p>
            <a:r>
              <a:rPr lang="en-GB" b="1" dirty="0"/>
              <a:t>Pearson</a:t>
            </a:r>
          </a:p>
          <a:p>
            <a:pPr marL="0" indent="0">
              <a:buNone/>
            </a:pPr>
            <a:r>
              <a:rPr lang="en-GB" dirty="0"/>
              <a:t>Dyslexia Screening Test</a:t>
            </a:r>
          </a:p>
        </p:txBody>
      </p:sp>
      <p:pic>
        <p:nvPicPr>
          <p:cNvPr id="4" name="Picture 3" descr="Dyslexia Portfolio | GL Assess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325" y="1800225"/>
            <a:ext cx="2419350" cy="3257550"/>
          </a:xfrm>
          <a:prstGeom prst="rect">
            <a:avLst/>
          </a:prstGeom>
        </p:spPr>
      </p:pic>
    </p:spTree>
    <p:extLst>
      <p:ext uri="{BB962C8B-B14F-4D97-AF65-F5344CB8AC3E}">
        <p14:creationId xmlns:p14="http://schemas.microsoft.com/office/powerpoint/2010/main" val="2125210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Nessy</a:t>
            </a:r>
            <a:r>
              <a:rPr lang="en-GB" dirty="0"/>
              <a:t>- Dyslexia Quest</a:t>
            </a:r>
            <a:br>
              <a:rPr lang="en-GB" dirty="0"/>
            </a:br>
            <a:endParaRPr lang="en-GB" dirty="0"/>
          </a:p>
        </p:txBody>
      </p:sp>
      <p:pic>
        <p:nvPicPr>
          <p:cNvPr id="3074" name="Picture 2" descr="http://www.nessy.com/us/files/2015/02/DQ_bann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6537" y="2134394"/>
            <a:ext cx="6638925"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200" y="6127234"/>
            <a:ext cx="4857227" cy="369332"/>
          </a:xfrm>
          <a:prstGeom prst="rect">
            <a:avLst/>
          </a:prstGeom>
        </p:spPr>
        <p:txBody>
          <a:bodyPr wrap="none">
            <a:spAutoFit/>
          </a:bodyPr>
          <a:lstStyle/>
          <a:p>
            <a:r>
              <a:rPr lang="en-GB" dirty="0">
                <a:hlinkClick r:id="rId3"/>
              </a:rPr>
              <a:t>https://www.youtube.com/watch?v=5kZR12SelpY</a:t>
            </a:r>
            <a:endParaRPr lang="en-GB" dirty="0"/>
          </a:p>
        </p:txBody>
      </p:sp>
    </p:spTree>
    <p:extLst>
      <p:ext uri="{BB962C8B-B14F-4D97-AF65-F5344CB8AC3E}">
        <p14:creationId xmlns:p14="http://schemas.microsoft.com/office/powerpoint/2010/main" val="1485068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Nessy</a:t>
            </a:r>
            <a:r>
              <a:rPr lang="en-GB" dirty="0"/>
              <a:t> -Dyslexia Quest</a:t>
            </a:r>
          </a:p>
        </p:txBody>
      </p:sp>
      <p:sp>
        <p:nvSpPr>
          <p:cNvPr id="3" name="Content Placeholder 2"/>
          <p:cNvSpPr>
            <a:spLocks noGrp="1"/>
          </p:cNvSpPr>
          <p:nvPr>
            <p:ph idx="1"/>
          </p:nvPr>
        </p:nvSpPr>
        <p:spPr/>
        <p:txBody>
          <a:bodyPr>
            <a:normAutofit lnSpcReduction="10000"/>
          </a:bodyPr>
          <a:lstStyle/>
          <a:p>
            <a:pPr marL="0" indent="0">
              <a:buNone/>
            </a:pPr>
            <a:r>
              <a:rPr lang="en-GB" dirty="0"/>
              <a:t>6 games that each screen a different ability</a:t>
            </a:r>
          </a:p>
          <a:p>
            <a:pPr marL="0" indent="0">
              <a:buNone/>
            </a:pPr>
            <a:r>
              <a:rPr lang="en-GB" dirty="0"/>
              <a:t>Covers ages: 8-10, 11-16, 17+</a:t>
            </a:r>
          </a:p>
          <a:p>
            <a:pPr marL="0" indent="0">
              <a:buNone/>
            </a:pPr>
            <a:endParaRPr lang="en-GB" dirty="0"/>
          </a:p>
          <a:p>
            <a:pPr marL="0" indent="0">
              <a:buNone/>
            </a:pPr>
            <a:r>
              <a:rPr lang="en-GB" dirty="0"/>
              <a:t>Accuracy proven by evidence-based trials</a:t>
            </a:r>
          </a:p>
          <a:p>
            <a:pPr marL="0" indent="0">
              <a:buNone/>
            </a:pPr>
            <a:endParaRPr lang="en-GB" dirty="0"/>
          </a:p>
          <a:p>
            <a:pPr marL="0" indent="0">
              <a:buNone/>
            </a:pPr>
            <a:r>
              <a:rPr lang="en-GB" dirty="0"/>
              <a:t> Explains dyslexia warning signs</a:t>
            </a:r>
          </a:p>
          <a:p>
            <a:pPr marL="0" indent="0">
              <a:buNone/>
            </a:pPr>
            <a:endParaRPr lang="en-GB" dirty="0"/>
          </a:p>
          <a:p>
            <a:pPr marL="0" indent="0">
              <a:buNone/>
            </a:pPr>
            <a:r>
              <a:rPr lang="en-GB" dirty="0"/>
              <a:t>Cost is around $20 AUS</a:t>
            </a:r>
          </a:p>
          <a:p>
            <a:pPr marL="0" indent="0">
              <a:buNone/>
            </a:pPr>
            <a:r>
              <a:rPr lang="en-GB" dirty="0"/>
              <a:t>www.nessy.com</a:t>
            </a:r>
          </a:p>
          <a:p>
            <a:endParaRPr lang="en-GB" dirty="0"/>
          </a:p>
          <a:p>
            <a:endParaRPr lang="en-GB" dirty="0"/>
          </a:p>
        </p:txBody>
      </p:sp>
    </p:spTree>
    <p:extLst>
      <p:ext uri="{BB962C8B-B14F-4D97-AF65-F5344CB8AC3E}">
        <p14:creationId xmlns:p14="http://schemas.microsoft.com/office/powerpoint/2010/main" val="19096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Identification  Dyspraxia</a:t>
            </a:r>
          </a:p>
        </p:txBody>
      </p:sp>
      <p:sp>
        <p:nvSpPr>
          <p:cNvPr id="3" name="Content Placeholder 2"/>
          <p:cNvSpPr>
            <a:spLocks noGrp="1"/>
          </p:cNvSpPr>
          <p:nvPr>
            <p:ph idx="1"/>
          </p:nvPr>
        </p:nvSpPr>
        <p:spPr/>
        <p:txBody>
          <a:bodyPr>
            <a:normAutofit/>
          </a:bodyPr>
          <a:lstStyle/>
          <a:p>
            <a:pPr marL="0" indent="0">
              <a:buNone/>
            </a:pPr>
            <a:r>
              <a:rPr lang="en-GB" dirty="0"/>
              <a:t>A pupil with dyspraxia may :</a:t>
            </a:r>
          </a:p>
          <a:p>
            <a:pPr marL="0" indent="0">
              <a:buNone/>
            </a:pPr>
            <a:r>
              <a:rPr lang="en-GB" dirty="0"/>
              <a:t>Appear clumsy or awkward in their movements- often bumping into objects, tripping over, spilling things</a:t>
            </a:r>
          </a:p>
          <a:p>
            <a:pPr marL="0" indent="0">
              <a:buNone/>
            </a:pPr>
            <a:r>
              <a:rPr lang="en-GB" dirty="0"/>
              <a:t>Have difficulty with fine and gross motor activities, such as writing, ball skills</a:t>
            </a:r>
          </a:p>
          <a:p>
            <a:pPr marL="0" indent="0">
              <a:buNone/>
            </a:pPr>
            <a:r>
              <a:rPr lang="en-GB" dirty="0"/>
              <a:t>Have good verbal skills and high IQ but have poor motor performance</a:t>
            </a:r>
          </a:p>
          <a:p>
            <a:pPr marL="0" indent="0">
              <a:buNone/>
            </a:pPr>
            <a:r>
              <a:rPr lang="en-GB" dirty="0"/>
              <a:t>Struggle with daily activities, such as tying shoe laces, brushing teeth</a:t>
            </a:r>
          </a:p>
          <a:p>
            <a:pPr marL="0" indent="0">
              <a:buNone/>
            </a:pPr>
            <a:r>
              <a:rPr lang="en-GB" dirty="0"/>
              <a:t>Appear uninterested in physical activities</a:t>
            </a:r>
          </a:p>
          <a:p>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322718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difficulties</a:t>
            </a:r>
          </a:p>
        </p:txBody>
      </p:sp>
      <p:sp>
        <p:nvSpPr>
          <p:cNvPr id="3" name="Content Placeholder 2"/>
          <p:cNvSpPr>
            <a:spLocks noGrp="1"/>
          </p:cNvSpPr>
          <p:nvPr>
            <p:ph idx="1"/>
          </p:nvPr>
        </p:nvSpPr>
        <p:spPr/>
        <p:txBody>
          <a:bodyPr>
            <a:normAutofit/>
          </a:bodyPr>
          <a:lstStyle/>
          <a:p>
            <a:r>
              <a:rPr lang="en-GB" dirty="0"/>
              <a:t>Have low self esteem</a:t>
            </a:r>
          </a:p>
          <a:p>
            <a:r>
              <a:rPr lang="en-GB" dirty="0"/>
              <a:t>Have poor organisation skills</a:t>
            </a:r>
          </a:p>
          <a:p>
            <a:r>
              <a:rPr lang="en-GB" dirty="0"/>
              <a:t>Find it difficult to follow a teacher’s verbal instructions. </a:t>
            </a:r>
          </a:p>
          <a:p>
            <a:r>
              <a:rPr lang="en-GB" dirty="0"/>
              <a:t> Significant difficulty finishing work on time </a:t>
            </a:r>
          </a:p>
          <a:p>
            <a:r>
              <a:rPr lang="en-GB" dirty="0"/>
              <a:t>Or  may rush through the task producing messy, haphazard work. </a:t>
            </a:r>
          </a:p>
          <a:p>
            <a:r>
              <a:rPr lang="en-GB" dirty="0"/>
              <a:t> Poor </a:t>
            </a:r>
            <a:r>
              <a:rPr lang="en-GB" dirty="0" err="1"/>
              <a:t>visuo</a:t>
            </a:r>
            <a:r>
              <a:rPr lang="en-GB" dirty="0"/>
              <a:t>- spatial awareness </a:t>
            </a:r>
          </a:p>
        </p:txBody>
      </p:sp>
    </p:spTree>
    <p:extLst>
      <p:ext uri="{BB962C8B-B14F-4D97-AF65-F5344CB8AC3E}">
        <p14:creationId xmlns:p14="http://schemas.microsoft.com/office/powerpoint/2010/main" val="298303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Furthermore</a:t>
            </a:r>
            <a:br>
              <a:rPr lang="en-GB" dirty="0"/>
            </a:br>
            <a:endParaRPr lang="en-GB" dirty="0"/>
          </a:p>
        </p:txBody>
      </p:sp>
      <p:sp>
        <p:nvSpPr>
          <p:cNvPr id="3" name="Content Placeholder 2"/>
          <p:cNvSpPr>
            <a:spLocks noGrp="1"/>
          </p:cNvSpPr>
          <p:nvPr>
            <p:ph idx="1"/>
          </p:nvPr>
        </p:nvSpPr>
        <p:spPr>
          <a:xfrm>
            <a:off x="838200" y="1162050"/>
            <a:ext cx="10515600" cy="5695950"/>
          </a:xfrm>
        </p:spPr>
        <p:txBody>
          <a:bodyPr>
            <a:normAutofit fontScale="92500" lnSpcReduction="10000"/>
          </a:bodyPr>
          <a:lstStyle/>
          <a:p>
            <a:pPr marL="0" indent="0">
              <a:buNone/>
            </a:pPr>
            <a:r>
              <a:rPr lang="en-GB" dirty="0"/>
              <a:t>Sequencing</a:t>
            </a:r>
          </a:p>
          <a:p>
            <a:pPr marL="0" lvl="0" indent="0">
              <a:buNone/>
            </a:pPr>
            <a:r>
              <a:rPr lang="en-GB" dirty="0"/>
              <a:t>Accuracy</a:t>
            </a:r>
          </a:p>
          <a:p>
            <a:pPr marL="0" lvl="0" indent="0">
              <a:buNone/>
            </a:pPr>
            <a:r>
              <a:rPr lang="en-GB" dirty="0"/>
              <a:t>Understanding of arbitrary symbols</a:t>
            </a:r>
          </a:p>
          <a:p>
            <a:pPr marL="0" lvl="0" indent="0">
              <a:buNone/>
            </a:pPr>
            <a:r>
              <a:rPr lang="en-GB" dirty="0"/>
              <a:t>Effective storage, access and retrieval </a:t>
            </a:r>
          </a:p>
          <a:p>
            <a:pPr marL="0" lvl="0" indent="0">
              <a:buNone/>
            </a:pPr>
            <a:r>
              <a:rPr lang="en-GB" dirty="0"/>
              <a:t>Effective and flexible working memory </a:t>
            </a:r>
          </a:p>
          <a:p>
            <a:pPr marL="0" lvl="0" indent="0">
              <a:buNone/>
            </a:pPr>
            <a:r>
              <a:rPr lang="en-GB" dirty="0"/>
              <a:t>The ability to combine creativity with rigorous mental organisation </a:t>
            </a:r>
          </a:p>
          <a:p>
            <a:pPr marL="0" lvl="0" indent="0">
              <a:buNone/>
            </a:pPr>
            <a:r>
              <a:rPr lang="en-GB" dirty="0"/>
              <a:t>The ability to learn and apply rules </a:t>
            </a:r>
          </a:p>
          <a:p>
            <a:pPr marL="0" lvl="0" indent="0">
              <a:buNone/>
            </a:pPr>
            <a:r>
              <a:rPr lang="en-GB" dirty="0"/>
              <a:t>The ability to process text swiftly and effectively </a:t>
            </a:r>
          </a:p>
          <a:p>
            <a:pPr marL="0" lvl="0" indent="0">
              <a:buNone/>
            </a:pPr>
            <a:r>
              <a:rPr lang="en-GB" dirty="0"/>
              <a:t>The ability to draw simultaneously upon a range of learning styles and preferences. </a:t>
            </a:r>
          </a:p>
          <a:p>
            <a:pPr marL="0" lvl="0" indent="0">
              <a:buNone/>
            </a:pPr>
            <a:endParaRPr lang="en-GB" dirty="0"/>
          </a:p>
          <a:p>
            <a:pPr marL="0" indent="0">
              <a:buNone/>
            </a:pPr>
            <a:r>
              <a:rPr lang="en-GB" sz="3500" dirty="0"/>
              <a:t>These are not qualities typical of the </a:t>
            </a:r>
            <a:r>
              <a:rPr lang="en-GB" sz="3500" dirty="0" err="1"/>
              <a:t>SpLD</a:t>
            </a:r>
            <a:r>
              <a:rPr lang="en-GB" sz="3500" dirty="0"/>
              <a:t> learner, however committed and intelligent that learner may be</a:t>
            </a:r>
          </a:p>
        </p:txBody>
      </p:sp>
    </p:spTree>
    <p:extLst>
      <p:ext uri="{BB962C8B-B14F-4D97-AF65-F5344CB8AC3E}">
        <p14:creationId xmlns:p14="http://schemas.microsoft.com/office/powerpoint/2010/main" val="147523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can diagnose?</a:t>
            </a:r>
          </a:p>
        </p:txBody>
      </p:sp>
      <p:sp>
        <p:nvSpPr>
          <p:cNvPr id="3" name="Content Placeholder 2"/>
          <p:cNvSpPr>
            <a:spLocks noGrp="1"/>
          </p:cNvSpPr>
          <p:nvPr>
            <p:ph idx="1"/>
          </p:nvPr>
        </p:nvSpPr>
        <p:spPr/>
        <p:txBody>
          <a:bodyPr/>
          <a:lstStyle/>
          <a:p>
            <a:pPr marL="0" indent="0">
              <a:buNone/>
            </a:pPr>
            <a:r>
              <a:rPr lang="en-GB" dirty="0"/>
              <a:t>GP needs to refer to one or more of the following</a:t>
            </a:r>
          </a:p>
          <a:p>
            <a:r>
              <a:rPr lang="en-GB" dirty="0"/>
              <a:t>Paediatrician </a:t>
            </a:r>
          </a:p>
          <a:p>
            <a:r>
              <a:rPr lang="en-GB" dirty="0"/>
              <a:t> Child and Adolescent Psychiatrist </a:t>
            </a:r>
          </a:p>
          <a:p>
            <a:r>
              <a:rPr lang="en-GB" dirty="0"/>
              <a:t> Occupational Therapist </a:t>
            </a:r>
          </a:p>
          <a:p>
            <a:r>
              <a:rPr lang="en-GB" dirty="0"/>
              <a:t>Physiotherapist </a:t>
            </a:r>
          </a:p>
          <a:p>
            <a:r>
              <a:rPr lang="en-GB" dirty="0"/>
              <a:t>Speech and Language Therapist </a:t>
            </a:r>
          </a:p>
          <a:p>
            <a:r>
              <a:rPr lang="en-GB" dirty="0"/>
              <a:t> Psychologist </a:t>
            </a:r>
          </a:p>
        </p:txBody>
      </p:sp>
    </p:spTree>
    <p:extLst>
      <p:ext uri="{BB962C8B-B14F-4D97-AF65-F5344CB8AC3E}">
        <p14:creationId xmlns:p14="http://schemas.microsoft.com/office/powerpoint/2010/main" val="1013580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on maths learning- Dyscalculia</a:t>
            </a:r>
          </a:p>
        </p:txBody>
      </p:sp>
      <p:sp>
        <p:nvSpPr>
          <p:cNvPr id="3" name="Content Placeholder 2"/>
          <p:cNvSpPr>
            <a:spLocks noGrp="1"/>
          </p:cNvSpPr>
          <p:nvPr>
            <p:ph idx="1"/>
          </p:nvPr>
        </p:nvSpPr>
        <p:spPr/>
        <p:txBody>
          <a:bodyPr>
            <a:normAutofit/>
          </a:bodyPr>
          <a:lstStyle/>
          <a:p>
            <a:pPr marL="0" indent="0">
              <a:buNone/>
            </a:pPr>
            <a:r>
              <a:rPr lang="en-GB" b="1" dirty="0"/>
              <a:t>Core number</a:t>
            </a:r>
          </a:p>
          <a:p>
            <a:pPr marL="0" indent="0">
              <a:buNone/>
            </a:pPr>
            <a:r>
              <a:rPr lang="en-GB" dirty="0"/>
              <a:t>Number sense</a:t>
            </a:r>
          </a:p>
          <a:p>
            <a:pPr marL="0" indent="0">
              <a:buNone/>
            </a:pPr>
            <a:r>
              <a:rPr lang="en-GB" dirty="0"/>
              <a:t>Estimating</a:t>
            </a:r>
          </a:p>
          <a:p>
            <a:pPr marL="0" indent="0">
              <a:buNone/>
            </a:pPr>
            <a:r>
              <a:rPr lang="en-GB" dirty="0"/>
              <a:t>Assessing difference in numerical quantity</a:t>
            </a:r>
          </a:p>
          <a:p>
            <a:pPr marL="0" indent="0">
              <a:buNone/>
            </a:pPr>
            <a:r>
              <a:rPr lang="en-GB" dirty="0"/>
              <a:t>Understanding maths symbols</a:t>
            </a:r>
          </a:p>
          <a:p>
            <a:pPr marL="0" indent="0">
              <a:buNone/>
            </a:pPr>
            <a:r>
              <a:rPr lang="en-GB" dirty="0"/>
              <a:t>Place value</a:t>
            </a:r>
          </a:p>
          <a:p>
            <a:pPr marL="0" indent="0">
              <a:buNone/>
            </a:pPr>
            <a:r>
              <a:rPr lang="en-GB" dirty="0"/>
              <a:t>Placing numbers on a number line</a:t>
            </a:r>
          </a:p>
          <a:p>
            <a:endParaRPr lang="en-GB" dirty="0"/>
          </a:p>
          <a:p>
            <a:endParaRPr lang="en-GB" dirty="0"/>
          </a:p>
          <a:p>
            <a:endParaRPr lang="en-GB" dirty="0"/>
          </a:p>
        </p:txBody>
      </p:sp>
      <p:pic>
        <p:nvPicPr>
          <p:cNvPr id="4" name="Picture 3" descr="you may also like large colored numbers traceable numbers practi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692" y="1825625"/>
            <a:ext cx="2838883" cy="4224528"/>
          </a:xfrm>
          <a:prstGeom prst="rect">
            <a:avLst/>
          </a:prstGeom>
        </p:spPr>
      </p:pic>
    </p:spTree>
    <p:extLst>
      <p:ext uri="{BB962C8B-B14F-4D97-AF65-F5344CB8AC3E}">
        <p14:creationId xmlns:p14="http://schemas.microsoft.com/office/powerpoint/2010/main" val="32958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to help</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Activities that focus on the connections between numbers as quantities and symbols</a:t>
            </a:r>
          </a:p>
          <a:p>
            <a:pPr marL="0" indent="0">
              <a:buNone/>
            </a:pPr>
            <a:endParaRPr lang="en-GB" dirty="0"/>
          </a:p>
          <a:p>
            <a:pPr marL="0" indent="0">
              <a:buNone/>
            </a:pPr>
            <a:r>
              <a:rPr lang="en-GB" dirty="0"/>
              <a:t>Practise rounding numbers/Estimation</a:t>
            </a:r>
          </a:p>
          <a:p>
            <a:pPr marL="0" indent="0">
              <a:buNone/>
            </a:pPr>
            <a:endParaRPr lang="en-GB" dirty="0"/>
          </a:p>
          <a:p>
            <a:pPr marL="0" indent="0">
              <a:buNone/>
            </a:pPr>
            <a:r>
              <a:rPr lang="en-GB" dirty="0"/>
              <a:t>Use base ten materials- to support understanding of number</a:t>
            </a:r>
          </a:p>
          <a:p>
            <a:pPr marL="0" indent="0">
              <a:buNone/>
            </a:pPr>
            <a:endParaRPr lang="en-GB" dirty="0"/>
          </a:p>
          <a:p>
            <a:pPr marL="0" indent="0">
              <a:buNone/>
            </a:pPr>
            <a:r>
              <a:rPr lang="en-GB" dirty="0"/>
              <a:t>Use ten frames and five frames</a:t>
            </a:r>
          </a:p>
          <a:p>
            <a:pPr marL="0" indent="0">
              <a:buNone/>
            </a:pPr>
            <a:endParaRPr lang="en-GB" dirty="0"/>
          </a:p>
          <a:p>
            <a:pPr marL="0" indent="0">
              <a:buNone/>
            </a:pPr>
            <a:r>
              <a:rPr lang="en-GB" dirty="0"/>
              <a:t>Encourage verbalisation</a:t>
            </a:r>
          </a:p>
          <a:p>
            <a:pPr marL="0" indent="0">
              <a:buNone/>
            </a:pPr>
            <a:endParaRPr lang="en-GB" dirty="0"/>
          </a:p>
          <a:p>
            <a:pPr marL="0" indent="0">
              <a:buNone/>
            </a:pPr>
            <a:r>
              <a:rPr lang="en-GB" dirty="0"/>
              <a:t>Explore how numbers relate to each other to develop number sense</a:t>
            </a:r>
          </a:p>
        </p:txBody>
      </p:sp>
    </p:spTree>
    <p:extLst>
      <p:ext uri="{BB962C8B-B14F-4D97-AF65-F5344CB8AC3E}">
        <p14:creationId xmlns:p14="http://schemas.microsoft.com/office/powerpoint/2010/main" val="245647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sz="8800" dirty="0"/>
          </a:p>
          <a:p>
            <a:pPr marL="0" indent="0">
              <a:buNone/>
            </a:pPr>
            <a:r>
              <a:rPr lang="en-GB" sz="8800" dirty="0"/>
              <a:t>      3 </a:t>
            </a:r>
            <a:r>
              <a:rPr lang="en-GB" dirty="0"/>
              <a:t>   </a:t>
            </a:r>
          </a:p>
        </p:txBody>
      </p:sp>
      <p:sp>
        <p:nvSpPr>
          <p:cNvPr id="4" name="Oval 3"/>
          <p:cNvSpPr/>
          <p:nvPr/>
        </p:nvSpPr>
        <p:spPr>
          <a:xfrm>
            <a:off x="5556738" y="2719754"/>
            <a:ext cx="3470031" cy="27666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986954" y="3141784"/>
            <a:ext cx="623214" cy="5748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033239" y="4013017"/>
            <a:ext cx="563181" cy="588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764216" y="4138246"/>
            <a:ext cx="624726" cy="595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4404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eaLnBrk="1" hangingPunct="1"/>
            <a:r>
              <a:rPr lang="en-GB" altLang="en-US" dirty="0">
                <a:ea typeface="ＭＳ Ｐゴシック" panose="020B0600070205080204" pitchFamily="34" charset="-128"/>
              </a:rPr>
              <a:t>Practice rounding numbers</a:t>
            </a:r>
            <a:br>
              <a:rPr lang="en-GB" altLang="en-US" dirty="0">
                <a:ea typeface="ＭＳ Ｐゴシック" panose="020B0600070205080204" pitchFamily="34" charset="-128"/>
              </a:rPr>
            </a:br>
            <a:r>
              <a:rPr lang="en-GB" altLang="en-US" dirty="0">
                <a:ea typeface="ＭＳ Ｐゴシック" panose="020B0600070205080204" pitchFamily="34" charset="-128"/>
              </a:rPr>
              <a:t>Use a viewer</a:t>
            </a:r>
          </a:p>
        </p:txBody>
      </p:sp>
      <p:sp>
        <p:nvSpPr>
          <p:cNvPr id="5" name="Donut 4"/>
          <p:cNvSpPr>
            <a:spLocks noChangeArrowheads="1"/>
          </p:cNvSpPr>
          <p:nvPr/>
        </p:nvSpPr>
        <p:spPr bwMode="auto">
          <a:xfrm>
            <a:off x="5219701" y="2978151"/>
            <a:ext cx="646113" cy="879475"/>
          </a:xfrm>
          <a:custGeom>
            <a:avLst/>
            <a:gdLst>
              <a:gd name="T0" fmla="*/ 323057 w 646113"/>
              <a:gd name="T1" fmla="*/ 0 h 879475"/>
              <a:gd name="T2" fmla="*/ 94621 w 646113"/>
              <a:gd name="T3" fmla="*/ 128796 h 879475"/>
              <a:gd name="T4" fmla="*/ 0 w 646113"/>
              <a:gd name="T5" fmla="*/ 439738 h 879475"/>
              <a:gd name="T6" fmla="*/ 94621 w 646113"/>
              <a:gd name="T7" fmla="*/ 750679 h 879475"/>
              <a:gd name="T8" fmla="*/ 323057 w 646113"/>
              <a:gd name="T9" fmla="*/ 879475 h 879475"/>
              <a:gd name="T10" fmla="*/ 551492 w 646113"/>
              <a:gd name="T11" fmla="*/ 750679 h 879475"/>
              <a:gd name="T12" fmla="*/ 646113 w 646113"/>
              <a:gd name="T13" fmla="*/ 439738 h 879475"/>
              <a:gd name="T14" fmla="*/ 551492 w 646113"/>
              <a:gd name="T15" fmla="*/ 128796 h 879475"/>
              <a:gd name="T16" fmla="*/ 3 60000 65536"/>
              <a:gd name="T17" fmla="*/ 3 60000 65536"/>
              <a:gd name="T18" fmla="*/ 2 60000 65536"/>
              <a:gd name="T19" fmla="*/ 1 60000 65536"/>
              <a:gd name="T20" fmla="*/ 1 60000 65536"/>
              <a:gd name="T21" fmla="*/ 1 60000 65536"/>
              <a:gd name="T22" fmla="*/ 0 60000 65536"/>
              <a:gd name="T23" fmla="*/ 3 60000 65536"/>
              <a:gd name="T24" fmla="*/ 94621 w 646113"/>
              <a:gd name="T25" fmla="*/ 128796 h 879475"/>
              <a:gd name="T26" fmla="*/ 551492 w 646113"/>
              <a:gd name="T27" fmla="*/ 750679 h 879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6113" h="879475">
                <a:moveTo>
                  <a:pt x="0" y="439738"/>
                </a:moveTo>
                <a:lnTo>
                  <a:pt x="0" y="439738"/>
                </a:lnTo>
                <a:cubicBezTo>
                  <a:pt x="0" y="196877"/>
                  <a:pt x="144637" y="0"/>
                  <a:pt x="323056" y="0"/>
                </a:cubicBezTo>
                <a:cubicBezTo>
                  <a:pt x="501476" y="0"/>
                  <a:pt x="646114" y="196877"/>
                  <a:pt x="646114" y="439738"/>
                </a:cubicBezTo>
                <a:cubicBezTo>
                  <a:pt x="646114" y="682598"/>
                  <a:pt x="501476" y="879476"/>
                  <a:pt x="323057" y="879476"/>
                </a:cubicBezTo>
                <a:cubicBezTo>
                  <a:pt x="144637" y="879476"/>
                  <a:pt x="0" y="682598"/>
                  <a:pt x="0" y="439738"/>
                </a:cubicBezTo>
                <a:close/>
                <a:moveTo>
                  <a:pt x="71622" y="439738"/>
                </a:moveTo>
                <a:lnTo>
                  <a:pt x="71622" y="439738"/>
                </a:lnTo>
                <a:cubicBezTo>
                  <a:pt x="71622" y="643042"/>
                  <a:pt x="184193" y="807854"/>
                  <a:pt x="323057" y="807854"/>
                </a:cubicBezTo>
                <a:cubicBezTo>
                  <a:pt x="461920" y="807854"/>
                  <a:pt x="574492" y="643042"/>
                  <a:pt x="574492" y="439738"/>
                </a:cubicBezTo>
                <a:cubicBezTo>
                  <a:pt x="574492" y="236433"/>
                  <a:pt x="461920" y="71622"/>
                  <a:pt x="323057" y="71622"/>
                </a:cubicBezTo>
                <a:lnTo>
                  <a:pt x="323056" y="71622"/>
                </a:lnTo>
                <a:cubicBezTo>
                  <a:pt x="184193" y="71622"/>
                  <a:pt x="71622" y="236433"/>
                  <a:pt x="71622" y="439737"/>
                </a:cubicBezTo>
                <a:close/>
              </a:path>
            </a:pathLst>
          </a:custGeom>
          <a:solidFill>
            <a:srgbClr val="008000"/>
          </a:solidFill>
          <a:ln w="9525">
            <a:solidFill>
              <a:srgbClr val="008000"/>
            </a:solidFill>
            <a:miter lim="800000"/>
            <a:headEnd/>
            <a:tailEnd/>
          </a:ln>
          <a:effectLst>
            <a:outerShdw blurRad="40000" dist="23000" dir="5400000" rotWithShape="0">
              <a:srgbClr val="808080">
                <a:alpha val="34999"/>
              </a:srgbClr>
            </a:outerShdw>
          </a:effectLst>
        </p:spPr>
        <p:txBody>
          <a:bodyPr/>
          <a:lstStyle/>
          <a:p>
            <a:pPr eaLnBrk="1" hangingPunct="1">
              <a:defRPr/>
            </a:pPr>
            <a:endParaRPr lang="en-GB"/>
          </a:p>
        </p:txBody>
      </p:sp>
      <p:sp>
        <p:nvSpPr>
          <p:cNvPr id="6" name="Frame 5"/>
          <p:cNvSpPr>
            <a:spLocks noChangeArrowheads="1"/>
          </p:cNvSpPr>
          <p:nvPr/>
        </p:nvSpPr>
        <p:spPr bwMode="auto">
          <a:xfrm>
            <a:off x="5865813" y="2841625"/>
            <a:ext cx="519112" cy="1155700"/>
          </a:xfrm>
          <a:custGeom>
            <a:avLst/>
            <a:gdLst>
              <a:gd name="T0" fmla="*/ 259556 w 519112"/>
              <a:gd name="T1" fmla="*/ 0 h 1155700"/>
              <a:gd name="T2" fmla="*/ 0 w 519112"/>
              <a:gd name="T3" fmla="*/ 577850 h 1155700"/>
              <a:gd name="T4" fmla="*/ 259556 w 519112"/>
              <a:gd name="T5" fmla="*/ 1155700 h 1155700"/>
              <a:gd name="T6" fmla="*/ 519112 w 519112"/>
              <a:gd name="T7" fmla="*/ 577850 h 1155700"/>
              <a:gd name="T8" fmla="*/ 3 60000 65536"/>
              <a:gd name="T9" fmla="*/ 2 60000 65536"/>
              <a:gd name="T10" fmla="*/ 1 60000 65536"/>
              <a:gd name="T11" fmla="*/ 0 60000 65536"/>
              <a:gd name="T12" fmla="*/ 64889 w 519112"/>
              <a:gd name="T13" fmla="*/ 64889 h 1155700"/>
              <a:gd name="T14" fmla="*/ 454223 w 519112"/>
              <a:gd name="T15" fmla="*/ 1090811 h 1155700"/>
            </a:gdLst>
            <a:ahLst/>
            <a:cxnLst>
              <a:cxn ang="T8">
                <a:pos x="T0" y="T1"/>
              </a:cxn>
              <a:cxn ang="T9">
                <a:pos x="T2" y="T3"/>
              </a:cxn>
              <a:cxn ang="T10">
                <a:pos x="T4" y="T5"/>
              </a:cxn>
              <a:cxn ang="T11">
                <a:pos x="T6" y="T7"/>
              </a:cxn>
            </a:cxnLst>
            <a:rect l="T12" t="T13" r="T14" b="T15"/>
            <a:pathLst>
              <a:path w="519112" h="1155700">
                <a:moveTo>
                  <a:pt x="0" y="0"/>
                </a:moveTo>
                <a:lnTo>
                  <a:pt x="519112" y="0"/>
                </a:lnTo>
                <a:lnTo>
                  <a:pt x="519112" y="1155700"/>
                </a:lnTo>
                <a:lnTo>
                  <a:pt x="0" y="1155700"/>
                </a:lnTo>
                <a:close/>
                <a:moveTo>
                  <a:pt x="64889" y="64889"/>
                </a:moveTo>
                <a:lnTo>
                  <a:pt x="64889" y="1090811"/>
                </a:lnTo>
                <a:lnTo>
                  <a:pt x="454223" y="1090811"/>
                </a:lnTo>
                <a:lnTo>
                  <a:pt x="454223" y="64889"/>
                </a:lnTo>
                <a:close/>
              </a:path>
            </a:pathLst>
          </a:cu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lstStyle/>
          <a:p>
            <a:pPr eaLnBrk="1" hangingPunct="1">
              <a:defRPr/>
            </a:pPr>
            <a:endParaRPr lang="en-GB"/>
          </a:p>
        </p:txBody>
      </p:sp>
      <p:sp>
        <p:nvSpPr>
          <p:cNvPr id="4101" name="TextBox 6"/>
          <p:cNvSpPr txBox="1">
            <a:spLocks noChangeArrowheads="1"/>
          </p:cNvSpPr>
          <p:nvPr/>
        </p:nvSpPr>
        <p:spPr bwMode="auto">
          <a:xfrm>
            <a:off x="3705226" y="1676401"/>
            <a:ext cx="4481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a:t>Place over number to be rounded</a:t>
            </a:r>
          </a:p>
        </p:txBody>
      </p:sp>
      <p:sp>
        <p:nvSpPr>
          <p:cNvPr id="8" name="Rounded Rectangle 7"/>
          <p:cNvSpPr>
            <a:spLocks noChangeArrowheads="1"/>
          </p:cNvSpPr>
          <p:nvPr/>
        </p:nvSpPr>
        <p:spPr bwMode="auto">
          <a:xfrm>
            <a:off x="3013075" y="4872038"/>
            <a:ext cx="2008188" cy="9144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rPr>
              <a:t>Digit to be rounded</a:t>
            </a:r>
          </a:p>
        </p:txBody>
      </p:sp>
      <p:sp>
        <p:nvSpPr>
          <p:cNvPr id="9" name="Rounded Rectangle 8"/>
          <p:cNvSpPr>
            <a:spLocks noChangeArrowheads="1"/>
          </p:cNvSpPr>
          <p:nvPr/>
        </p:nvSpPr>
        <p:spPr bwMode="auto">
          <a:xfrm>
            <a:off x="7864475" y="4872038"/>
            <a:ext cx="1873250" cy="9144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GB">
                <a:solidFill>
                  <a:srgbClr val="FFFFFF"/>
                </a:solidFill>
                <a:ea typeface="ＭＳ Ｐゴシック" charset="-128"/>
                <a:cs typeface="ＭＳ Ｐゴシック" charset="-128"/>
              </a:rPr>
              <a:t>Digit to be checked</a:t>
            </a:r>
          </a:p>
        </p:txBody>
      </p:sp>
      <p:cxnSp>
        <p:nvCxnSpPr>
          <p:cNvPr id="11" name="Straight Arrow Connector 10"/>
          <p:cNvCxnSpPr>
            <a:cxnSpLocks noChangeShapeType="1"/>
          </p:cNvCxnSpPr>
          <p:nvPr/>
        </p:nvCxnSpPr>
        <p:spPr bwMode="auto">
          <a:xfrm rot="10800000">
            <a:off x="6521450" y="3695700"/>
            <a:ext cx="2279650" cy="1176338"/>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V="1">
            <a:off x="4017964" y="3851276"/>
            <a:ext cx="1201737" cy="1020763"/>
          </a:xfrm>
          <a:prstGeom prst="straightConnector1">
            <a:avLst/>
          </a:prstGeom>
          <a:noFill/>
          <a:ln w="25400">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Circular Arrow 19"/>
          <p:cNvSpPr>
            <a:spLocks noChangeArrowheads="1"/>
          </p:cNvSpPr>
          <p:nvPr/>
        </p:nvSpPr>
        <p:spPr bwMode="auto">
          <a:xfrm flipH="1">
            <a:off x="5427663" y="2352675"/>
            <a:ext cx="874712" cy="977900"/>
          </a:xfrm>
          <a:custGeom>
            <a:avLst/>
            <a:gdLst>
              <a:gd name="T0" fmla="*/ 116423 w 874712"/>
              <a:gd name="T1" fmla="*/ 410485 h 977900"/>
              <a:gd name="T2" fmla="*/ 868269 w 874712"/>
              <a:gd name="T3" fmla="*/ 431316 h 977900"/>
              <a:gd name="T4" fmla="*/ 763689 w 874712"/>
              <a:gd name="T5" fmla="*/ 527371 h 977900"/>
              <a:gd name="T6" fmla="*/ 651091 w 874712"/>
              <a:gd name="T7" fmla="*/ 405747 h 977900"/>
              <a:gd name="T8" fmla="*/ 1 60000 65536"/>
              <a:gd name="T9" fmla="*/ 0 60000 65536"/>
              <a:gd name="T10" fmla="*/ 1 60000 65536"/>
              <a:gd name="T11" fmla="*/ 2 60000 65536"/>
              <a:gd name="T12" fmla="*/ 181019 w 874712"/>
              <a:gd name="T13" fmla="*/ 196130 h 977900"/>
              <a:gd name="T14" fmla="*/ 693693 w 874712"/>
              <a:gd name="T15" fmla="*/ 781770 h 977900"/>
            </a:gdLst>
            <a:ahLst/>
            <a:cxnLst>
              <a:cxn ang="T8">
                <a:pos x="T0" y="T1"/>
              </a:cxn>
              <a:cxn ang="T9">
                <a:pos x="T2" y="T3"/>
              </a:cxn>
              <a:cxn ang="T10">
                <a:pos x="T4" y="T5"/>
              </a:cxn>
              <a:cxn ang="T11">
                <a:pos x="T6" y="T7"/>
              </a:cxn>
            </a:cxnLst>
            <a:rect l="T12" t="T13" r="T14" b="T15"/>
            <a:pathLst>
              <a:path w="874712" h="977900">
                <a:moveTo>
                  <a:pt x="82869" y="402281"/>
                </a:moveTo>
                <a:lnTo>
                  <a:pt x="82869" y="402281"/>
                </a:lnTo>
                <a:cubicBezTo>
                  <a:pt x="118652" y="211299"/>
                  <a:pt x="266383" y="74840"/>
                  <a:pt x="437357" y="74840"/>
                </a:cubicBezTo>
                <a:cubicBezTo>
                  <a:pt x="615187" y="74840"/>
                  <a:pt x="766762" y="222189"/>
                  <a:pt x="795205" y="422713"/>
                </a:cubicBezTo>
                <a:lnTo>
                  <a:pt x="868269" y="431316"/>
                </a:lnTo>
                <a:lnTo>
                  <a:pt x="763689" y="527371"/>
                </a:lnTo>
                <a:lnTo>
                  <a:pt x="651091" y="405747"/>
                </a:lnTo>
                <a:lnTo>
                  <a:pt x="723930" y="414322"/>
                </a:lnTo>
                <a:lnTo>
                  <a:pt x="723930" y="414321"/>
                </a:lnTo>
                <a:cubicBezTo>
                  <a:pt x="694165" y="256306"/>
                  <a:pt x="575006" y="143837"/>
                  <a:pt x="437357" y="143837"/>
                </a:cubicBezTo>
                <a:cubicBezTo>
                  <a:pt x="298282" y="143837"/>
                  <a:pt x="178299" y="258594"/>
                  <a:pt x="149985" y="418689"/>
                </a:cubicBezTo>
                <a:close/>
              </a:path>
            </a:pathLst>
          </a:custGeom>
          <a:solidFill>
            <a:schemeClr val="tx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GB"/>
          </a:p>
        </p:txBody>
      </p:sp>
    </p:spTree>
    <p:extLst>
      <p:ext uri="{BB962C8B-B14F-4D97-AF65-F5344CB8AC3E}">
        <p14:creationId xmlns:p14="http://schemas.microsoft.com/office/powerpoint/2010/main" val="2552597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GB" altLang="en-US">
                <a:ea typeface="ＭＳ Ｐゴシック" panose="020B0600070205080204" pitchFamily="34" charset="-128"/>
              </a:rPr>
              <a:t>One decimal place</a:t>
            </a:r>
          </a:p>
        </p:txBody>
      </p:sp>
      <p:sp>
        <p:nvSpPr>
          <p:cNvPr id="5123" name="TextBox 4"/>
          <p:cNvSpPr txBox="1">
            <a:spLocks noChangeArrowheads="1"/>
          </p:cNvSpPr>
          <p:nvPr/>
        </p:nvSpPr>
        <p:spPr bwMode="auto">
          <a:xfrm>
            <a:off x="2232025" y="1998663"/>
            <a:ext cx="3862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6000"/>
              <a:t>1 2 . 3 6 5 7</a:t>
            </a:r>
          </a:p>
        </p:txBody>
      </p:sp>
      <p:sp>
        <p:nvSpPr>
          <p:cNvPr id="9" name="Donut 8"/>
          <p:cNvSpPr>
            <a:spLocks noChangeArrowheads="1"/>
          </p:cNvSpPr>
          <p:nvPr/>
        </p:nvSpPr>
        <p:spPr bwMode="auto">
          <a:xfrm>
            <a:off x="3648076" y="2133601"/>
            <a:ext cx="644525" cy="881063"/>
          </a:xfrm>
          <a:custGeom>
            <a:avLst/>
            <a:gdLst>
              <a:gd name="T0" fmla="*/ 322263 w 644525"/>
              <a:gd name="T1" fmla="*/ 0 h 881063"/>
              <a:gd name="T2" fmla="*/ 94389 w 644525"/>
              <a:gd name="T3" fmla="*/ 129029 h 881063"/>
              <a:gd name="T4" fmla="*/ 0 w 644525"/>
              <a:gd name="T5" fmla="*/ 440532 h 881063"/>
              <a:gd name="T6" fmla="*/ 94389 w 644525"/>
              <a:gd name="T7" fmla="*/ 752034 h 881063"/>
              <a:gd name="T8" fmla="*/ 322263 w 644525"/>
              <a:gd name="T9" fmla="*/ 881063 h 881063"/>
              <a:gd name="T10" fmla="*/ 550136 w 644525"/>
              <a:gd name="T11" fmla="*/ 752034 h 881063"/>
              <a:gd name="T12" fmla="*/ 644525 w 644525"/>
              <a:gd name="T13" fmla="*/ 440532 h 881063"/>
              <a:gd name="T14" fmla="*/ 550136 w 644525"/>
              <a:gd name="T15" fmla="*/ 129029 h 881063"/>
              <a:gd name="T16" fmla="*/ 3 60000 65536"/>
              <a:gd name="T17" fmla="*/ 3 60000 65536"/>
              <a:gd name="T18" fmla="*/ 2 60000 65536"/>
              <a:gd name="T19" fmla="*/ 1 60000 65536"/>
              <a:gd name="T20" fmla="*/ 1 60000 65536"/>
              <a:gd name="T21" fmla="*/ 1 60000 65536"/>
              <a:gd name="T22" fmla="*/ 0 60000 65536"/>
              <a:gd name="T23" fmla="*/ 3 60000 65536"/>
              <a:gd name="T24" fmla="*/ 94389 w 644525"/>
              <a:gd name="T25" fmla="*/ 129029 h 881063"/>
              <a:gd name="T26" fmla="*/ 550136 w 644525"/>
              <a:gd name="T27" fmla="*/ 752034 h 88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4525" h="881063">
                <a:moveTo>
                  <a:pt x="0" y="440532"/>
                </a:moveTo>
                <a:lnTo>
                  <a:pt x="0" y="440532"/>
                </a:lnTo>
                <a:cubicBezTo>
                  <a:pt x="0" y="197232"/>
                  <a:pt x="144282" y="0"/>
                  <a:pt x="322262" y="0"/>
                </a:cubicBezTo>
                <a:cubicBezTo>
                  <a:pt x="500243" y="0"/>
                  <a:pt x="644526" y="197232"/>
                  <a:pt x="644526" y="440532"/>
                </a:cubicBezTo>
                <a:cubicBezTo>
                  <a:pt x="644526" y="683831"/>
                  <a:pt x="500243" y="881064"/>
                  <a:pt x="322263" y="881064"/>
                </a:cubicBezTo>
                <a:cubicBezTo>
                  <a:pt x="144282" y="881064"/>
                  <a:pt x="0" y="683831"/>
                  <a:pt x="0" y="440532"/>
                </a:cubicBezTo>
                <a:close/>
                <a:moveTo>
                  <a:pt x="71446" y="440532"/>
                </a:moveTo>
                <a:lnTo>
                  <a:pt x="71446" y="440532"/>
                </a:lnTo>
                <a:cubicBezTo>
                  <a:pt x="71446" y="644372"/>
                  <a:pt x="183740" y="809618"/>
                  <a:pt x="322263" y="809618"/>
                </a:cubicBezTo>
                <a:cubicBezTo>
                  <a:pt x="460785" y="809618"/>
                  <a:pt x="573080" y="644372"/>
                  <a:pt x="573080" y="440532"/>
                </a:cubicBezTo>
                <a:cubicBezTo>
                  <a:pt x="573080" y="236691"/>
                  <a:pt x="460785" y="71446"/>
                  <a:pt x="322263" y="71446"/>
                </a:cubicBezTo>
                <a:lnTo>
                  <a:pt x="322262" y="71446"/>
                </a:lnTo>
                <a:cubicBezTo>
                  <a:pt x="183740" y="71446"/>
                  <a:pt x="71446" y="236691"/>
                  <a:pt x="71446" y="440531"/>
                </a:cubicBezTo>
                <a:close/>
              </a:path>
            </a:pathLst>
          </a:custGeom>
          <a:solidFill>
            <a:srgbClr val="008000"/>
          </a:solidFill>
          <a:ln w="9525">
            <a:solidFill>
              <a:srgbClr val="008000"/>
            </a:solidFill>
            <a:miter lim="800000"/>
            <a:headEnd/>
            <a:tailEnd/>
          </a:ln>
          <a:effectLst>
            <a:outerShdw blurRad="40000" dist="23000" dir="5400000" rotWithShape="0">
              <a:srgbClr val="808080">
                <a:alpha val="34999"/>
              </a:srgbClr>
            </a:outerShdw>
          </a:effectLst>
        </p:spPr>
        <p:txBody>
          <a:bodyPr/>
          <a:lstStyle/>
          <a:p>
            <a:pPr eaLnBrk="1" hangingPunct="1">
              <a:defRPr/>
            </a:pPr>
            <a:endParaRPr lang="en-GB"/>
          </a:p>
        </p:txBody>
      </p:sp>
      <p:sp>
        <p:nvSpPr>
          <p:cNvPr id="10" name="Frame 9"/>
          <p:cNvSpPr>
            <a:spLocks noChangeArrowheads="1"/>
          </p:cNvSpPr>
          <p:nvPr/>
        </p:nvSpPr>
        <p:spPr bwMode="auto">
          <a:xfrm>
            <a:off x="4292600" y="1998663"/>
            <a:ext cx="520700" cy="1155700"/>
          </a:xfrm>
          <a:custGeom>
            <a:avLst/>
            <a:gdLst>
              <a:gd name="T0" fmla="*/ 260350 w 520700"/>
              <a:gd name="T1" fmla="*/ 0 h 1155700"/>
              <a:gd name="T2" fmla="*/ 0 w 520700"/>
              <a:gd name="T3" fmla="*/ 577850 h 1155700"/>
              <a:gd name="T4" fmla="*/ 260350 w 520700"/>
              <a:gd name="T5" fmla="*/ 1155700 h 1155700"/>
              <a:gd name="T6" fmla="*/ 520700 w 520700"/>
              <a:gd name="T7" fmla="*/ 577850 h 1155700"/>
              <a:gd name="T8" fmla="*/ 3 60000 65536"/>
              <a:gd name="T9" fmla="*/ 2 60000 65536"/>
              <a:gd name="T10" fmla="*/ 1 60000 65536"/>
              <a:gd name="T11" fmla="*/ 0 60000 65536"/>
              <a:gd name="T12" fmla="*/ 65088 w 520700"/>
              <a:gd name="T13" fmla="*/ 65088 h 1155700"/>
              <a:gd name="T14" fmla="*/ 455613 w 520700"/>
              <a:gd name="T15" fmla="*/ 1090613 h 1155700"/>
            </a:gdLst>
            <a:ahLst/>
            <a:cxnLst>
              <a:cxn ang="T8">
                <a:pos x="T0" y="T1"/>
              </a:cxn>
              <a:cxn ang="T9">
                <a:pos x="T2" y="T3"/>
              </a:cxn>
              <a:cxn ang="T10">
                <a:pos x="T4" y="T5"/>
              </a:cxn>
              <a:cxn ang="T11">
                <a:pos x="T6" y="T7"/>
              </a:cxn>
            </a:cxnLst>
            <a:rect l="T12" t="T13" r="T14" b="T15"/>
            <a:pathLst>
              <a:path w="520700" h="1155700">
                <a:moveTo>
                  <a:pt x="0" y="0"/>
                </a:moveTo>
                <a:lnTo>
                  <a:pt x="520700" y="0"/>
                </a:lnTo>
                <a:lnTo>
                  <a:pt x="520700" y="1155700"/>
                </a:lnTo>
                <a:lnTo>
                  <a:pt x="0" y="1155700"/>
                </a:lnTo>
                <a:close/>
                <a:moveTo>
                  <a:pt x="65088" y="65088"/>
                </a:moveTo>
                <a:lnTo>
                  <a:pt x="65088" y="1090613"/>
                </a:lnTo>
                <a:lnTo>
                  <a:pt x="455613" y="1090613"/>
                </a:lnTo>
                <a:lnTo>
                  <a:pt x="455613" y="65088"/>
                </a:lnTo>
                <a:close/>
              </a:path>
            </a:pathLst>
          </a:cu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lstStyle/>
          <a:p>
            <a:pPr eaLnBrk="1" hangingPunct="1">
              <a:defRPr/>
            </a:pPr>
            <a:endParaRPr lang="en-GB"/>
          </a:p>
        </p:txBody>
      </p:sp>
      <p:sp>
        <p:nvSpPr>
          <p:cNvPr id="11" name="Circular Arrow 10"/>
          <p:cNvSpPr>
            <a:spLocks noChangeArrowheads="1"/>
          </p:cNvSpPr>
          <p:nvPr/>
        </p:nvSpPr>
        <p:spPr bwMode="auto">
          <a:xfrm flipH="1">
            <a:off x="3856038" y="1509713"/>
            <a:ext cx="874712" cy="977900"/>
          </a:xfrm>
          <a:custGeom>
            <a:avLst/>
            <a:gdLst>
              <a:gd name="T0" fmla="*/ 116423 w 874712"/>
              <a:gd name="T1" fmla="*/ 410485 h 977900"/>
              <a:gd name="T2" fmla="*/ 868269 w 874712"/>
              <a:gd name="T3" fmla="*/ 431316 h 977900"/>
              <a:gd name="T4" fmla="*/ 763689 w 874712"/>
              <a:gd name="T5" fmla="*/ 527371 h 977900"/>
              <a:gd name="T6" fmla="*/ 651091 w 874712"/>
              <a:gd name="T7" fmla="*/ 405747 h 977900"/>
              <a:gd name="T8" fmla="*/ 1 60000 65536"/>
              <a:gd name="T9" fmla="*/ 0 60000 65536"/>
              <a:gd name="T10" fmla="*/ 1 60000 65536"/>
              <a:gd name="T11" fmla="*/ 2 60000 65536"/>
              <a:gd name="T12" fmla="*/ 181019 w 874712"/>
              <a:gd name="T13" fmla="*/ 196130 h 977900"/>
              <a:gd name="T14" fmla="*/ 693693 w 874712"/>
              <a:gd name="T15" fmla="*/ 781770 h 977900"/>
            </a:gdLst>
            <a:ahLst/>
            <a:cxnLst>
              <a:cxn ang="T8">
                <a:pos x="T0" y="T1"/>
              </a:cxn>
              <a:cxn ang="T9">
                <a:pos x="T2" y="T3"/>
              </a:cxn>
              <a:cxn ang="T10">
                <a:pos x="T4" y="T5"/>
              </a:cxn>
              <a:cxn ang="T11">
                <a:pos x="T6" y="T7"/>
              </a:cxn>
            </a:cxnLst>
            <a:rect l="T12" t="T13" r="T14" b="T15"/>
            <a:pathLst>
              <a:path w="874712" h="977900">
                <a:moveTo>
                  <a:pt x="82869" y="402281"/>
                </a:moveTo>
                <a:lnTo>
                  <a:pt x="82869" y="402281"/>
                </a:lnTo>
                <a:cubicBezTo>
                  <a:pt x="118652" y="211299"/>
                  <a:pt x="266383" y="74840"/>
                  <a:pt x="437357" y="74840"/>
                </a:cubicBezTo>
                <a:cubicBezTo>
                  <a:pt x="615187" y="74840"/>
                  <a:pt x="766762" y="222189"/>
                  <a:pt x="795205" y="422713"/>
                </a:cubicBezTo>
                <a:lnTo>
                  <a:pt x="868269" y="431316"/>
                </a:lnTo>
                <a:lnTo>
                  <a:pt x="763689" y="527371"/>
                </a:lnTo>
                <a:lnTo>
                  <a:pt x="651091" y="405747"/>
                </a:lnTo>
                <a:lnTo>
                  <a:pt x="723930" y="414322"/>
                </a:lnTo>
                <a:lnTo>
                  <a:pt x="723930" y="414321"/>
                </a:lnTo>
                <a:cubicBezTo>
                  <a:pt x="694165" y="256306"/>
                  <a:pt x="575006" y="143837"/>
                  <a:pt x="437357" y="143837"/>
                </a:cubicBezTo>
                <a:cubicBezTo>
                  <a:pt x="298282" y="143837"/>
                  <a:pt x="178299" y="258594"/>
                  <a:pt x="149985" y="418689"/>
                </a:cubicBezTo>
                <a:close/>
              </a:path>
            </a:pathLst>
          </a:custGeom>
          <a:solidFill>
            <a:schemeClr val="tx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GB"/>
          </a:p>
        </p:txBody>
      </p:sp>
      <p:sp>
        <p:nvSpPr>
          <p:cNvPr id="13" name="Decision 12"/>
          <p:cNvSpPr>
            <a:spLocks noChangeArrowheads="1"/>
          </p:cNvSpPr>
          <p:nvPr/>
        </p:nvSpPr>
        <p:spPr bwMode="auto">
          <a:xfrm>
            <a:off x="3606800" y="3532188"/>
            <a:ext cx="1987550" cy="1617662"/>
          </a:xfrm>
          <a:prstGeom prst="flowChartDecision">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rPr>
              <a:t>Is this digit </a:t>
            </a:r>
            <a:r>
              <a:rPr lang="en-GB" dirty="0">
                <a:solidFill>
                  <a:srgbClr val="FF0000"/>
                </a:solidFill>
              </a:rPr>
              <a:t>5</a:t>
            </a:r>
            <a:r>
              <a:rPr lang="en-GB" dirty="0">
                <a:solidFill>
                  <a:schemeClr val="lt1"/>
                </a:solidFill>
              </a:rPr>
              <a:t> or more ?</a:t>
            </a:r>
          </a:p>
        </p:txBody>
      </p:sp>
      <p:sp>
        <p:nvSpPr>
          <p:cNvPr id="14" name="TextBox 13"/>
          <p:cNvSpPr txBox="1">
            <a:spLocks noChangeArrowheads="1"/>
          </p:cNvSpPr>
          <p:nvPr/>
        </p:nvSpPr>
        <p:spPr bwMode="auto">
          <a:xfrm>
            <a:off x="6530976" y="3971926"/>
            <a:ext cx="2098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3600">
                <a:solidFill>
                  <a:srgbClr val="008000"/>
                </a:solidFill>
              </a:rPr>
              <a:t>Round up</a:t>
            </a:r>
          </a:p>
        </p:txBody>
      </p:sp>
      <p:cxnSp>
        <p:nvCxnSpPr>
          <p:cNvPr id="17" name="Straight Arrow Connector 16"/>
          <p:cNvCxnSpPr>
            <a:cxnSpLocks noChangeShapeType="1"/>
            <a:stCxn id="13" idx="0"/>
          </p:cNvCxnSpPr>
          <p:nvPr/>
        </p:nvCxnSpPr>
        <p:spPr bwMode="auto">
          <a:xfrm rot="16200000" flipV="1">
            <a:off x="4393407" y="3325020"/>
            <a:ext cx="377825" cy="36512"/>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a:stCxn id="13" idx="3"/>
          </p:cNvCxnSpPr>
          <p:nvPr/>
        </p:nvCxnSpPr>
        <p:spPr bwMode="auto">
          <a:xfrm>
            <a:off x="5594351" y="4341814"/>
            <a:ext cx="936625" cy="158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TextBox 23"/>
          <p:cNvSpPr txBox="1">
            <a:spLocks noChangeArrowheads="1"/>
          </p:cNvSpPr>
          <p:nvPr/>
        </p:nvSpPr>
        <p:spPr bwMode="auto">
          <a:xfrm>
            <a:off x="5594350" y="3971925"/>
            <a:ext cx="666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008000"/>
                </a:solidFill>
              </a:rPr>
              <a:t>YES</a:t>
            </a:r>
          </a:p>
        </p:txBody>
      </p:sp>
      <p:sp>
        <p:nvSpPr>
          <p:cNvPr id="28" name="TextBox 27"/>
          <p:cNvSpPr txBox="1">
            <a:spLocks noChangeArrowheads="1"/>
          </p:cNvSpPr>
          <p:nvPr/>
        </p:nvSpPr>
        <p:spPr bwMode="auto">
          <a:xfrm>
            <a:off x="7177088" y="5354638"/>
            <a:ext cx="3033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6000"/>
              <a:t>1 2 . </a:t>
            </a:r>
            <a:r>
              <a:rPr lang="en-GB" altLang="en-US" sz="6000">
                <a:solidFill>
                  <a:srgbClr val="008000"/>
                </a:solidFill>
              </a:rPr>
              <a:t>4</a:t>
            </a:r>
            <a:r>
              <a:rPr lang="en-GB" altLang="en-US" sz="6000"/>
              <a:t> </a:t>
            </a:r>
          </a:p>
        </p:txBody>
      </p:sp>
      <p:sp>
        <p:nvSpPr>
          <p:cNvPr id="29" name="Donut 28"/>
          <p:cNvSpPr>
            <a:spLocks noChangeArrowheads="1"/>
          </p:cNvSpPr>
          <p:nvPr/>
        </p:nvSpPr>
        <p:spPr bwMode="auto">
          <a:xfrm>
            <a:off x="8623301" y="5489576"/>
            <a:ext cx="646113" cy="881063"/>
          </a:xfrm>
          <a:custGeom>
            <a:avLst/>
            <a:gdLst>
              <a:gd name="T0" fmla="*/ 323057 w 646113"/>
              <a:gd name="T1" fmla="*/ 0 h 881063"/>
              <a:gd name="T2" fmla="*/ 94621 w 646113"/>
              <a:gd name="T3" fmla="*/ 129029 h 881063"/>
              <a:gd name="T4" fmla="*/ 0 w 646113"/>
              <a:gd name="T5" fmla="*/ 440532 h 881063"/>
              <a:gd name="T6" fmla="*/ 94621 w 646113"/>
              <a:gd name="T7" fmla="*/ 752034 h 881063"/>
              <a:gd name="T8" fmla="*/ 323057 w 646113"/>
              <a:gd name="T9" fmla="*/ 881063 h 881063"/>
              <a:gd name="T10" fmla="*/ 551492 w 646113"/>
              <a:gd name="T11" fmla="*/ 752034 h 881063"/>
              <a:gd name="T12" fmla="*/ 646113 w 646113"/>
              <a:gd name="T13" fmla="*/ 440532 h 881063"/>
              <a:gd name="T14" fmla="*/ 551492 w 646113"/>
              <a:gd name="T15" fmla="*/ 129029 h 881063"/>
              <a:gd name="T16" fmla="*/ 3 60000 65536"/>
              <a:gd name="T17" fmla="*/ 3 60000 65536"/>
              <a:gd name="T18" fmla="*/ 2 60000 65536"/>
              <a:gd name="T19" fmla="*/ 1 60000 65536"/>
              <a:gd name="T20" fmla="*/ 1 60000 65536"/>
              <a:gd name="T21" fmla="*/ 1 60000 65536"/>
              <a:gd name="T22" fmla="*/ 0 60000 65536"/>
              <a:gd name="T23" fmla="*/ 3 60000 65536"/>
              <a:gd name="T24" fmla="*/ 94621 w 646113"/>
              <a:gd name="T25" fmla="*/ 129029 h 881063"/>
              <a:gd name="T26" fmla="*/ 551492 w 646113"/>
              <a:gd name="T27" fmla="*/ 752034 h 88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6113" h="881063">
                <a:moveTo>
                  <a:pt x="0" y="440532"/>
                </a:moveTo>
                <a:lnTo>
                  <a:pt x="0" y="440532"/>
                </a:lnTo>
                <a:cubicBezTo>
                  <a:pt x="0" y="197232"/>
                  <a:pt x="144637" y="0"/>
                  <a:pt x="323056" y="0"/>
                </a:cubicBezTo>
                <a:cubicBezTo>
                  <a:pt x="501476" y="0"/>
                  <a:pt x="646114" y="197232"/>
                  <a:pt x="646114" y="440532"/>
                </a:cubicBezTo>
                <a:cubicBezTo>
                  <a:pt x="646114" y="683831"/>
                  <a:pt x="501476" y="881064"/>
                  <a:pt x="323057" y="881064"/>
                </a:cubicBezTo>
                <a:cubicBezTo>
                  <a:pt x="144637" y="881064"/>
                  <a:pt x="0" y="683831"/>
                  <a:pt x="0" y="440532"/>
                </a:cubicBezTo>
                <a:close/>
                <a:moveTo>
                  <a:pt x="71622" y="440532"/>
                </a:moveTo>
                <a:lnTo>
                  <a:pt x="71622" y="440532"/>
                </a:lnTo>
                <a:cubicBezTo>
                  <a:pt x="71622" y="644275"/>
                  <a:pt x="184193" y="809442"/>
                  <a:pt x="323057" y="809442"/>
                </a:cubicBezTo>
                <a:cubicBezTo>
                  <a:pt x="461920" y="809442"/>
                  <a:pt x="574492" y="644275"/>
                  <a:pt x="574492" y="440532"/>
                </a:cubicBezTo>
                <a:cubicBezTo>
                  <a:pt x="574492" y="236788"/>
                  <a:pt x="461920" y="71622"/>
                  <a:pt x="323057" y="71622"/>
                </a:cubicBezTo>
                <a:lnTo>
                  <a:pt x="323056" y="71622"/>
                </a:lnTo>
                <a:cubicBezTo>
                  <a:pt x="184193" y="71622"/>
                  <a:pt x="71622" y="236788"/>
                  <a:pt x="71622" y="440531"/>
                </a:cubicBezTo>
                <a:close/>
              </a:path>
            </a:pathLst>
          </a:custGeom>
          <a:solidFill>
            <a:srgbClr val="008000"/>
          </a:solidFill>
          <a:ln w="9525">
            <a:solidFill>
              <a:srgbClr val="008000"/>
            </a:solidFill>
            <a:miter lim="800000"/>
            <a:headEnd/>
            <a:tailEnd/>
          </a:ln>
          <a:effectLst>
            <a:outerShdw blurRad="40000" dist="23000" dir="5400000" rotWithShape="0">
              <a:srgbClr val="808080">
                <a:alpha val="34999"/>
              </a:srgbClr>
            </a:outerShdw>
          </a:effectLst>
        </p:spPr>
        <p:txBody>
          <a:bodyPr/>
          <a:lstStyle/>
          <a:p>
            <a:pPr eaLnBrk="1" hangingPunct="1">
              <a:defRPr/>
            </a:pPr>
            <a:endParaRPr lang="en-GB"/>
          </a:p>
        </p:txBody>
      </p:sp>
    </p:spTree>
    <p:extLst>
      <p:ext uri="{BB962C8B-B14F-4D97-AF65-F5344CB8AC3E}">
        <p14:creationId xmlns:p14="http://schemas.microsoft.com/office/powerpoint/2010/main" val="132149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4" grpId="0"/>
      <p:bldP spid="2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altLang="en-US">
                <a:ea typeface="ＭＳ Ｐゴシック" panose="020B0600070205080204" pitchFamily="34" charset="-128"/>
              </a:rPr>
              <a:t>One decimal place</a:t>
            </a:r>
          </a:p>
        </p:txBody>
      </p:sp>
      <p:sp>
        <p:nvSpPr>
          <p:cNvPr id="6147" name="TextBox 4"/>
          <p:cNvSpPr txBox="1">
            <a:spLocks noChangeArrowheads="1"/>
          </p:cNvSpPr>
          <p:nvPr/>
        </p:nvSpPr>
        <p:spPr bwMode="auto">
          <a:xfrm>
            <a:off x="2232025" y="1998663"/>
            <a:ext cx="3862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6000"/>
              <a:t>2 5 . 9 2 4 </a:t>
            </a:r>
          </a:p>
        </p:txBody>
      </p:sp>
      <p:sp>
        <p:nvSpPr>
          <p:cNvPr id="9" name="Donut 8"/>
          <p:cNvSpPr>
            <a:spLocks noChangeArrowheads="1"/>
          </p:cNvSpPr>
          <p:nvPr/>
        </p:nvSpPr>
        <p:spPr bwMode="auto">
          <a:xfrm>
            <a:off x="3648076" y="2133601"/>
            <a:ext cx="644525" cy="881063"/>
          </a:xfrm>
          <a:custGeom>
            <a:avLst/>
            <a:gdLst>
              <a:gd name="T0" fmla="*/ 322263 w 644525"/>
              <a:gd name="T1" fmla="*/ 0 h 881063"/>
              <a:gd name="T2" fmla="*/ 94389 w 644525"/>
              <a:gd name="T3" fmla="*/ 129029 h 881063"/>
              <a:gd name="T4" fmla="*/ 0 w 644525"/>
              <a:gd name="T5" fmla="*/ 440532 h 881063"/>
              <a:gd name="T6" fmla="*/ 94389 w 644525"/>
              <a:gd name="T7" fmla="*/ 752034 h 881063"/>
              <a:gd name="T8" fmla="*/ 322263 w 644525"/>
              <a:gd name="T9" fmla="*/ 881063 h 881063"/>
              <a:gd name="T10" fmla="*/ 550136 w 644525"/>
              <a:gd name="T11" fmla="*/ 752034 h 881063"/>
              <a:gd name="T12" fmla="*/ 644525 w 644525"/>
              <a:gd name="T13" fmla="*/ 440532 h 881063"/>
              <a:gd name="T14" fmla="*/ 550136 w 644525"/>
              <a:gd name="T15" fmla="*/ 129029 h 881063"/>
              <a:gd name="T16" fmla="*/ 3 60000 65536"/>
              <a:gd name="T17" fmla="*/ 3 60000 65536"/>
              <a:gd name="T18" fmla="*/ 2 60000 65536"/>
              <a:gd name="T19" fmla="*/ 1 60000 65536"/>
              <a:gd name="T20" fmla="*/ 1 60000 65536"/>
              <a:gd name="T21" fmla="*/ 1 60000 65536"/>
              <a:gd name="T22" fmla="*/ 0 60000 65536"/>
              <a:gd name="T23" fmla="*/ 3 60000 65536"/>
              <a:gd name="T24" fmla="*/ 94389 w 644525"/>
              <a:gd name="T25" fmla="*/ 129029 h 881063"/>
              <a:gd name="T26" fmla="*/ 550136 w 644525"/>
              <a:gd name="T27" fmla="*/ 752034 h 8810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4525" h="881063">
                <a:moveTo>
                  <a:pt x="0" y="440532"/>
                </a:moveTo>
                <a:lnTo>
                  <a:pt x="0" y="440532"/>
                </a:lnTo>
                <a:cubicBezTo>
                  <a:pt x="0" y="197232"/>
                  <a:pt x="144282" y="0"/>
                  <a:pt x="322262" y="0"/>
                </a:cubicBezTo>
                <a:cubicBezTo>
                  <a:pt x="500243" y="0"/>
                  <a:pt x="644526" y="197232"/>
                  <a:pt x="644526" y="440532"/>
                </a:cubicBezTo>
                <a:cubicBezTo>
                  <a:pt x="644526" y="683831"/>
                  <a:pt x="500243" y="881064"/>
                  <a:pt x="322263" y="881064"/>
                </a:cubicBezTo>
                <a:cubicBezTo>
                  <a:pt x="144282" y="881064"/>
                  <a:pt x="0" y="683831"/>
                  <a:pt x="0" y="440532"/>
                </a:cubicBezTo>
                <a:close/>
                <a:moveTo>
                  <a:pt x="71446" y="440532"/>
                </a:moveTo>
                <a:lnTo>
                  <a:pt x="71446" y="440532"/>
                </a:lnTo>
                <a:cubicBezTo>
                  <a:pt x="71446" y="644372"/>
                  <a:pt x="183740" y="809618"/>
                  <a:pt x="322263" y="809618"/>
                </a:cubicBezTo>
                <a:cubicBezTo>
                  <a:pt x="460785" y="809618"/>
                  <a:pt x="573080" y="644372"/>
                  <a:pt x="573080" y="440532"/>
                </a:cubicBezTo>
                <a:cubicBezTo>
                  <a:pt x="573080" y="236691"/>
                  <a:pt x="460785" y="71446"/>
                  <a:pt x="322263" y="71446"/>
                </a:cubicBezTo>
                <a:lnTo>
                  <a:pt x="322262" y="71446"/>
                </a:lnTo>
                <a:cubicBezTo>
                  <a:pt x="183740" y="71446"/>
                  <a:pt x="71446" y="236691"/>
                  <a:pt x="71446" y="440531"/>
                </a:cubicBezTo>
                <a:close/>
              </a:path>
            </a:pathLst>
          </a:custGeom>
          <a:solidFill>
            <a:srgbClr val="008000"/>
          </a:solidFill>
          <a:ln w="9525">
            <a:solidFill>
              <a:srgbClr val="008000"/>
            </a:solidFill>
            <a:miter lim="800000"/>
            <a:headEnd/>
            <a:tailEnd/>
          </a:ln>
          <a:effectLst>
            <a:outerShdw blurRad="40000" dist="23000" dir="5400000" rotWithShape="0">
              <a:srgbClr val="808080">
                <a:alpha val="34999"/>
              </a:srgbClr>
            </a:outerShdw>
          </a:effectLst>
        </p:spPr>
        <p:txBody>
          <a:bodyPr/>
          <a:lstStyle/>
          <a:p>
            <a:pPr eaLnBrk="1" hangingPunct="1">
              <a:defRPr/>
            </a:pPr>
            <a:endParaRPr lang="en-GB"/>
          </a:p>
        </p:txBody>
      </p:sp>
      <p:sp>
        <p:nvSpPr>
          <p:cNvPr id="10" name="Frame 9"/>
          <p:cNvSpPr>
            <a:spLocks noChangeArrowheads="1"/>
          </p:cNvSpPr>
          <p:nvPr/>
        </p:nvSpPr>
        <p:spPr bwMode="auto">
          <a:xfrm>
            <a:off x="4292600" y="1998663"/>
            <a:ext cx="520700" cy="1155700"/>
          </a:xfrm>
          <a:custGeom>
            <a:avLst/>
            <a:gdLst>
              <a:gd name="T0" fmla="*/ 260350 w 520700"/>
              <a:gd name="T1" fmla="*/ 0 h 1155700"/>
              <a:gd name="T2" fmla="*/ 0 w 520700"/>
              <a:gd name="T3" fmla="*/ 577850 h 1155700"/>
              <a:gd name="T4" fmla="*/ 260350 w 520700"/>
              <a:gd name="T5" fmla="*/ 1155700 h 1155700"/>
              <a:gd name="T6" fmla="*/ 520700 w 520700"/>
              <a:gd name="T7" fmla="*/ 577850 h 1155700"/>
              <a:gd name="T8" fmla="*/ 3 60000 65536"/>
              <a:gd name="T9" fmla="*/ 2 60000 65536"/>
              <a:gd name="T10" fmla="*/ 1 60000 65536"/>
              <a:gd name="T11" fmla="*/ 0 60000 65536"/>
              <a:gd name="T12" fmla="*/ 65088 w 520700"/>
              <a:gd name="T13" fmla="*/ 65088 h 1155700"/>
              <a:gd name="T14" fmla="*/ 455613 w 520700"/>
              <a:gd name="T15" fmla="*/ 1090613 h 1155700"/>
            </a:gdLst>
            <a:ahLst/>
            <a:cxnLst>
              <a:cxn ang="T8">
                <a:pos x="T0" y="T1"/>
              </a:cxn>
              <a:cxn ang="T9">
                <a:pos x="T2" y="T3"/>
              </a:cxn>
              <a:cxn ang="T10">
                <a:pos x="T4" y="T5"/>
              </a:cxn>
              <a:cxn ang="T11">
                <a:pos x="T6" y="T7"/>
              </a:cxn>
            </a:cxnLst>
            <a:rect l="T12" t="T13" r="T14" b="T15"/>
            <a:pathLst>
              <a:path w="520700" h="1155700">
                <a:moveTo>
                  <a:pt x="0" y="0"/>
                </a:moveTo>
                <a:lnTo>
                  <a:pt x="520700" y="0"/>
                </a:lnTo>
                <a:lnTo>
                  <a:pt x="520700" y="1155700"/>
                </a:lnTo>
                <a:lnTo>
                  <a:pt x="0" y="1155700"/>
                </a:lnTo>
                <a:close/>
                <a:moveTo>
                  <a:pt x="65088" y="65088"/>
                </a:moveTo>
                <a:lnTo>
                  <a:pt x="65088" y="1090613"/>
                </a:lnTo>
                <a:lnTo>
                  <a:pt x="455613" y="1090613"/>
                </a:lnTo>
                <a:lnTo>
                  <a:pt x="455613" y="65088"/>
                </a:lnTo>
                <a:close/>
              </a:path>
            </a:pathLst>
          </a:cu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lstStyle/>
          <a:p>
            <a:pPr eaLnBrk="1" hangingPunct="1">
              <a:defRPr/>
            </a:pPr>
            <a:endParaRPr lang="en-GB"/>
          </a:p>
        </p:txBody>
      </p:sp>
      <p:sp>
        <p:nvSpPr>
          <p:cNvPr id="11" name="Circular Arrow 10"/>
          <p:cNvSpPr>
            <a:spLocks noChangeArrowheads="1"/>
          </p:cNvSpPr>
          <p:nvPr/>
        </p:nvSpPr>
        <p:spPr bwMode="auto">
          <a:xfrm flipH="1">
            <a:off x="3856038" y="1509713"/>
            <a:ext cx="874712" cy="977900"/>
          </a:xfrm>
          <a:custGeom>
            <a:avLst/>
            <a:gdLst>
              <a:gd name="T0" fmla="*/ 116423 w 874712"/>
              <a:gd name="T1" fmla="*/ 410485 h 977900"/>
              <a:gd name="T2" fmla="*/ 868269 w 874712"/>
              <a:gd name="T3" fmla="*/ 431316 h 977900"/>
              <a:gd name="T4" fmla="*/ 763689 w 874712"/>
              <a:gd name="T5" fmla="*/ 527371 h 977900"/>
              <a:gd name="T6" fmla="*/ 651091 w 874712"/>
              <a:gd name="T7" fmla="*/ 405747 h 977900"/>
              <a:gd name="T8" fmla="*/ 1 60000 65536"/>
              <a:gd name="T9" fmla="*/ 0 60000 65536"/>
              <a:gd name="T10" fmla="*/ 1 60000 65536"/>
              <a:gd name="T11" fmla="*/ 2 60000 65536"/>
              <a:gd name="T12" fmla="*/ 181019 w 874712"/>
              <a:gd name="T13" fmla="*/ 196130 h 977900"/>
              <a:gd name="T14" fmla="*/ 693693 w 874712"/>
              <a:gd name="T15" fmla="*/ 781770 h 977900"/>
            </a:gdLst>
            <a:ahLst/>
            <a:cxnLst>
              <a:cxn ang="T8">
                <a:pos x="T0" y="T1"/>
              </a:cxn>
              <a:cxn ang="T9">
                <a:pos x="T2" y="T3"/>
              </a:cxn>
              <a:cxn ang="T10">
                <a:pos x="T4" y="T5"/>
              </a:cxn>
              <a:cxn ang="T11">
                <a:pos x="T6" y="T7"/>
              </a:cxn>
            </a:cxnLst>
            <a:rect l="T12" t="T13" r="T14" b="T15"/>
            <a:pathLst>
              <a:path w="874712" h="977900">
                <a:moveTo>
                  <a:pt x="82869" y="402281"/>
                </a:moveTo>
                <a:lnTo>
                  <a:pt x="82869" y="402281"/>
                </a:lnTo>
                <a:cubicBezTo>
                  <a:pt x="118652" y="211299"/>
                  <a:pt x="266383" y="74840"/>
                  <a:pt x="437357" y="74840"/>
                </a:cubicBezTo>
                <a:cubicBezTo>
                  <a:pt x="615187" y="74840"/>
                  <a:pt x="766762" y="222189"/>
                  <a:pt x="795205" y="422713"/>
                </a:cubicBezTo>
                <a:lnTo>
                  <a:pt x="868269" y="431316"/>
                </a:lnTo>
                <a:lnTo>
                  <a:pt x="763689" y="527371"/>
                </a:lnTo>
                <a:lnTo>
                  <a:pt x="651091" y="405747"/>
                </a:lnTo>
                <a:lnTo>
                  <a:pt x="723930" y="414322"/>
                </a:lnTo>
                <a:lnTo>
                  <a:pt x="723930" y="414321"/>
                </a:lnTo>
                <a:cubicBezTo>
                  <a:pt x="694165" y="256306"/>
                  <a:pt x="575006" y="143837"/>
                  <a:pt x="437357" y="143837"/>
                </a:cubicBezTo>
                <a:cubicBezTo>
                  <a:pt x="298282" y="143837"/>
                  <a:pt x="178299" y="258594"/>
                  <a:pt x="149985" y="418689"/>
                </a:cubicBezTo>
                <a:close/>
              </a:path>
            </a:pathLst>
          </a:custGeom>
          <a:solidFill>
            <a:schemeClr val="tx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GB"/>
          </a:p>
        </p:txBody>
      </p:sp>
      <p:sp>
        <p:nvSpPr>
          <p:cNvPr id="13" name="Decision 12"/>
          <p:cNvSpPr>
            <a:spLocks noChangeArrowheads="1"/>
          </p:cNvSpPr>
          <p:nvPr/>
        </p:nvSpPr>
        <p:spPr bwMode="auto">
          <a:xfrm>
            <a:off x="3606800" y="3532188"/>
            <a:ext cx="1987550" cy="1617662"/>
          </a:xfrm>
          <a:prstGeom prst="flowChartDecision">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rPr>
              <a:t>Is this digit </a:t>
            </a:r>
            <a:r>
              <a:rPr lang="en-GB" dirty="0">
                <a:solidFill>
                  <a:srgbClr val="FF0000"/>
                </a:solidFill>
              </a:rPr>
              <a:t>5</a:t>
            </a:r>
            <a:r>
              <a:rPr lang="en-GB" dirty="0">
                <a:solidFill>
                  <a:schemeClr val="lt1"/>
                </a:solidFill>
              </a:rPr>
              <a:t> or more ?</a:t>
            </a:r>
          </a:p>
        </p:txBody>
      </p:sp>
      <p:sp>
        <p:nvSpPr>
          <p:cNvPr id="15" name="TextBox 14"/>
          <p:cNvSpPr txBox="1">
            <a:spLocks noChangeArrowheads="1"/>
          </p:cNvSpPr>
          <p:nvPr/>
        </p:nvSpPr>
        <p:spPr bwMode="auto">
          <a:xfrm>
            <a:off x="2830514" y="5616576"/>
            <a:ext cx="367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3600"/>
              <a:t>Leave unchanged</a:t>
            </a:r>
          </a:p>
        </p:txBody>
      </p:sp>
      <p:cxnSp>
        <p:nvCxnSpPr>
          <p:cNvPr id="17" name="Straight Arrow Connector 16"/>
          <p:cNvCxnSpPr>
            <a:cxnSpLocks noChangeShapeType="1"/>
            <a:stCxn id="13" idx="0"/>
          </p:cNvCxnSpPr>
          <p:nvPr/>
        </p:nvCxnSpPr>
        <p:spPr bwMode="auto">
          <a:xfrm rot="16200000" flipV="1">
            <a:off x="4393407" y="3325020"/>
            <a:ext cx="377825" cy="36512"/>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13" idx="2"/>
          </p:cNvCxnSpPr>
          <p:nvPr/>
        </p:nvCxnSpPr>
        <p:spPr bwMode="auto">
          <a:xfrm rot="16200000" flipH="1">
            <a:off x="4367213" y="5383213"/>
            <a:ext cx="466725"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 name="TextBox 22"/>
          <p:cNvSpPr txBox="1">
            <a:spLocks noChangeArrowheads="1"/>
          </p:cNvSpPr>
          <p:nvPr/>
        </p:nvSpPr>
        <p:spPr bwMode="auto">
          <a:xfrm>
            <a:off x="4111626" y="5149850"/>
            <a:ext cx="61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a:t>NO</a:t>
            </a:r>
          </a:p>
        </p:txBody>
      </p:sp>
      <p:sp>
        <p:nvSpPr>
          <p:cNvPr id="28" name="TextBox 27"/>
          <p:cNvSpPr txBox="1">
            <a:spLocks noChangeArrowheads="1"/>
          </p:cNvSpPr>
          <p:nvPr/>
        </p:nvSpPr>
        <p:spPr bwMode="auto">
          <a:xfrm>
            <a:off x="7112001" y="5149850"/>
            <a:ext cx="30337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6000"/>
              <a:t>2 5 . 9 </a:t>
            </a:r>
          </a:p>
        </p:txBody>
      </p:sp>
      <p:sp>
        <p:nvSpPr>
          <p:cNvPr id="29" name="Donut 28"/>
          <p:cNvSpPr>
            <a:spLocks noChangeArrowheads="1"/>
          </p:cNvSpPr>
          <p:nvPr/>
        </p:nvSpPr>
        <p:spPr bwMode="auto">
          <a:xfrm>
            <a:off x="8559801" y="5286376"/>
            <a:ext cx="644525" cy="879475"/>
          </a:xfrm>
          <a:custGeom>
            <a:avLst/>
            <a:gdLst>
              <a:gd name="T0" fmla="*/ 322263 w 644525"/>
              <a:gd name="T1" fmla="*/ 0 h 879475"/>
              <a:gd name="T2" fmla="*/ 94389 w 644525"/>
              <a:gd name="T3" fmla="*/ 128796 h 879475"/>
              <a:gd name="T4" fmla="*/ 0 w 644525"/>
              <a:gd name="T5" fmla="*/ 439738 h 879475"/>
              <a:gd name="T6" fmla="*/ 94389 w 644525"/>
              <a:gd name="T7" fmla="*/ 750679 h 879475"/>
              <a:gd name="T8" fmla="*/ 322263 w 644525"/>
              <a:gd name="T9" fmla="*/ 879475 h 879475"/>
              <a:gd name="T10" fmla="*/ 550136 w 644525"/>
              <a:gd name="T11" fmla="*/ 750679 h 879475"/>
              <a:gd name="T12" fmla="*/ 644525 w 644525"/>
              <a:gd name="T13" fmla="*/ 439738 h 879475"/>
              <a:gd name="T14" fmla="*/ 550136 w 644525"/>
              <a:gd name="T15" fmla="*/ 128796 h 879475"/>
              <a:gd name="T16" fmla="*/ 3 60000 65536"/>
              <a:gd name="T17" fmla="*/ 3 60000 65536"/>
              <a:gd name="T18" fmla="*/ 2 60000 65536"/>
              <a:gd name="T19" fmla="*/ 1 60000 65536"/>
              <a:gd name="T20" fmla="*/ 1 60000 65536"/>
              <a:gd name="T21" fmla="*/ 1 60000 65536"/>
              <a:gd name="T22" fmla="*/ 0 60000 65536"/>
              <a:gd name="T23" fmla="*/ 3 60000 65536"/>
              <a:gd name="T24" fmla="*/ 94389 w 644525"/>
              <a:gd name="T25" fmla="*/ 128796 h 879475"/>
              <a:gd name="T26" fmla="*/ 550136 w 644525"/>
              <a:gd name="T27" fmla="*/ 750679 h 879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4525" h="879475">
                <a:moveTo>
                  <a:pt x="0" y="439738"/>
                </a:moveTo>
                <a:lnTo>
                  <a:pt x="0" y="439738"/>
                </a:lnTo>
                <a:cubicBezTo>
                  <a:pt x="0" y="196877"/>
                  <a:pt x="144282" y="0"/>
                  <a:pt x="322262" y="0"/>
                </a:cubicBezTo>
                <a:cubicBezTo>
                  <a:pt x="500243" y="0"/>
                  <a:pt x="644526" y="196877"/>
                  <a:pt x="644526" y="439738"/>
                </a:cubicBezTo>
                <a:cubicBezTo>
                  <a:pt x="644526" y="682598"/>
                  <a:pt x="500243" y="879476"/>
                  <a:pt x="322263" y="879476"/>
                </a:cubicBezTo>
                <a:cubicBezTo>
                  <a:pt x="144282" y="879476"/>
                  <a:pt x="0" y="682598"/>
                  <a:pt x="0" y="439738"/>
                </a:cubicBezTo>
                <a:close/>
                <a:moveTo>
                  <a:pt x="71446" y="439738"/>
                </a:moveTo>
                <a:lnTo>
                  <a:pt x="71446" y="439738"/>
                </a:lnTo>
                <a:cubicBezTo>
                  <a:pt x="71446" y="643140"/>
                  <a:pt x="183740" y="808030"/>
                  <a:pt x="322263" y="808030"/>
                </a:cubicBezTo>
                <a:cubicBezTo>
                  <a:pt x="460785" y="808030"/>
                  <a:pt x="573080" y="643140"/>
                  <a:pt x="573080" y="439738"/>
                </a:cubicBezTo>
                <a:cubicBezTo>
                  <a:pt x="573080" y="236335"/>
                  <a:pt x="460785" y="71446"/>
                  <a:pt x="322263" y="71446"/>
                </a:cubicBezTo>
                <a:lnTo>
                  <a:pt x="322262" y="71446"/>
                </a:lnTo>
                <a:cubicBezTo>
                  <a:pt x="183740" y="71446"/>
                  <a:pt x="71446" y="236335"/>
                  <a:pt x="71446" y="439737"/>
                </a:cubicBezTo>
                <a:close/>
              </a:path>
            </a:pathLst>
          </a:custGeom>
          <a:solidFill>
            <a:srgbClr val="008000"/>
          </a:solidFill>
          <a:ln w="9525">
            <a:solidFill>
              <a:srgbClr val="008000"/>
            </a:solidFill>
            <a:miter lim="800000"/>
            <a:headEnd/>
            <a:tailEnd/>
          </a:ln>
          <a:effectLst>
            <a:outerShdw blurRad="40000" dist="23000" dir="5400000" rotWithShape="0">
              <a:srgbClr val="808080">
                <a:alpha val="34999"/>
              </a:srgbClr>
            </a:outerShdw>
          </a:effectLst>
        </p:spPr>
        <p:txBody>
          <a:bodyPr/>
          <a:lstStyle/>
          <a:p>
            <a:pPr eaLnBrk="1" hangingPunct="1">
              <a:defRPr/>
            </a:pPr>
            <a:endParaRPr lang="en-GB"/>
          </a:p>
        </p:txBody>
      </p:sp>
    </p:spTree>
    <p:extLst>
      <p:ext uri="{BB962C8B-B14F-4D97-AF65-F5344CB8AC3E}">
        <p14:creationId xmlns:p14="http://schemas.microsoft.com/office/powerpoint/2010/main" val="251546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23" grpId="0"/>
      <p:bldP spid="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maths cards prices shopping items"/>
          <p:cNvPicPr>
            <a:picLocks noChangeAspect="1" noChangeArrowheads="1"/>
          </p:cNvPicPr>
          <p:nvPr/>
        </p:nvPicPr>
        <p:blipFill rotWithShape="1">
          <a:blip r:embed="rId2">
            <a:extLst>
              <a:ext uri="{28A0092B-C50C-407E-A947-70E740481C1C}">
                <a14:useLocalDpi xmlns:a14="http://schemas.microsoft.com/office/drawing/2010/main" val="0"/>
              </a:ext>
            </a:extLst>
          </a:blip>
          <a:srcRect r="4461"/>
          <a:stretch/>
        </p:blipFill>
        <p:spPr bwMode="auto">
          <a:xfrm>
            <a:off x="8990873" y="2438400"/>
            <a:ext cx="2337525" cy="345818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a:t>Estimation</a:t>
            </a:r>
          </a:p>
        </p:txBody>
      </p:sp>
      <p:sp>
        <p:nvSpPr>
          <p:cNvPr id="3" name="Content Placeholder 2"/>
          <p:cNvSpPr>
            <a:spLocks noGrp="1"/>
          </p:cNvSpPr>
          <p:nvPr>
            <p:ph idx="1"/>
          </p:nvPr>
        </p:nvSpPr>
        <p:spPr/>
        <p:txBody>
          <a:bodyPr>
            <a:normAutofit/>
          </a:bodyPr>
          <a:lstStyle/>
          <a:p>
            <a:pPr marL="0" indent="0">
              <a:buNone/>
            </a:pPr>
            <a:r>
              <a:rPr lang="en-GB" dirty="0"/>
              <a:t>1) Throw a handful of counters on the table</a:t>
            </a:r>
          </a:p>
          <a:p>
            <a:pPr marL="0" indent="0">
              <a:buNone/>
            </a:pPr>
            <a:r>
              <a:rPr lang="en-GB" dirty="0"/>
              <a:t>Estimate and then group into tens</a:t>
            </a:r>
          </a:p>
          <a:p>
            <a:endParaRPr lang="en-GB" dirty="0"/>
          </a:p>
          <a:p>
            <a:pPr marL="0" indent="0">
              <a:buNone/>
            </a:pPr>
            <a:r>
              <a:rPr lang="en-GB" dirty="0"/>
              <a:t>2)Select cards with pictures of items and prices</a:t>
            </a:r>
          </a:p>
          <a:p>
            <a:pPr marL="0" indent="0">
              <a:buNone/>
            </a:pPr>
            <a:r>
              <a:rPr lang="en-GB" dirty="0"/>
              <a:t>Can we buy the items with $10?</a:t>
            </a:r>
          </a:p>
          <a:p>
            <a:endParaRPr lang="en-GB" dirty="0"/>
          </a:p>
        </p:txBody>
      </p:sp>
    </p:spTree>
    <p:extLst>
      <p:ext uri="{BB962C8B-B14F-4D97-AF65-F5344CB8AC3E}">
        <p14:creationId xmlns:p14="http://schemas.microsoft.com/office/powerpoint/2010/main" val="3807536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frames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6103203"/>
              </p:ext>
            </p:extLst>
          </p:nvPr>
        </p:nvGraphicFramePr>
        <p:xfrm>
          <a:off x="838200" y="1825625"/>
          <a:ext cx="8173065" cy="1197794"/>
        </p:xfrm>
        <a:graphic>
          <a:graphicData uri="http://schemas.openxmlformats.org/drawingml/2006/table">
            <a:tbl>
              <a:tblPr firstRow="1" bandRow="1">
                <a:tableStyleId>{5C22544A-7EE6-4342-B048-85BDC9FD1C3A}</a:tableStyleId>
              </a:tblPr>
              <a:tblGrid>
                <a:gridCol w="1634613">
                  <a:extLst>
                    <a:ext uri="{9D8B030D-6E8A-4147-A177-3AD203B41FA5}">
                      <a16:colId xmlns:a16="http://schemas.microsoft.com/office/drawing/2014/main" xmlns="" val="1863232549"/>
                    </a:ext>
                  </a:extLst>
                </a:gridCol>
                <a:gridCol w="1634613">
                  <a:extLst>
                    <a:ext uri="{9D8B030D-6E8A-4147-A177-3AD203B41FA5}">
                      <a16:colId xmlns:a16="http://schemas.microsoft.com/office/drawing/2014/main" xmlns="" val="3460724545"/>
                    </a:ext>
                  </a:extLst>
                </a:gridCol>
                <a:gridCol w="1634613">
                  <a:extLst>
                    <a:ext uri="{9D8B030D-6E8A-4147-A177-3AD203B41FA5}">
                      <a16:colId xmlns:a16="http://schemas.microsoft.com/office/drawing/2014/main" xmlns="" val="3265739781"/>
                    </a:ext>
                  </a:extLst>
                </a:gridCol>
                <a:gridCol w="1634613">
                  <a:extLst>
                    <a:ext uri="{9D8B030D-6E8A-4147-A177-3AD203B41FA5}">
                      <a16:colId xmlns:a16="http://schemas.microsoft.com/office/drawing/2014/main" xmlns="" val="1220279311"/>
                    </a:ext>
                  </a:extLst>
                </a:gridCol>
                <a:gridCol w="1634613">
                  <a:extLst>
                    <a:ext uri="{9D8B030D-6E8A-4147-A177-3AD203B41FA5}">
                      <a16:colId xmlns:a16="http://schemas.microsoft.com/office/drawing/2014/main" xmlns="" val="1823678678"/>
                    </a:ext>
                  </a:extLst>
                </a:gridCol>
              </a:tblGrid>
              <a:tr h="119779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96409524"/>
                  </a:ext>
                </a:extLst>
              </a:tr>
            </a:tbl>
          </a:graphicData>
        </a:graphic>
      </p:graphicFrame>
      <p:graphicFrame>
        <p:nvGraphicFramePr>
          <p:cNvPr id="5" name="Table 4"/>
          <p:cNvGraphicFramePr>
            <a:graphicFrameLocks noGrp="1"/>
          </p:cNvGraphicFramePr>
          <p:nvPr/>
        </p:nvGraphicFramePr>
        <p:xfrm>
          <a:off x="838200" y="1825625"/>
          <a:ext cx="8173065" cy="1197794"/>
        </p:xfrm>
        <a:graphic>
          <a:graphicData uri="http://schemas.openxmlformats.org/drawingml/2006/table">
            <a:tbl>
              <a:tblPr firstRow="1" bandRow="1">
                <a:tableStyleId>{5C22544A-7EE6-4342-B048-85BDC9FD1C3A}</a:tableStyleId>
              </a:tblPr>
              <a:tblGrid>
                <a:gridCol w="1634613">
                  <a:extLst>
                    <a:ext uri="{9D8B030D-6E8A-4147-A177-3AD203B41FA5}">
                      <a16:colId xmlns:a16="http://schemas.microsoft.com/office/drawing/2014/main" xmlns="" val="763868169"/>
                    </a:ext>
                  </a:extLst>
                </a:gridCol>
                <a:gridCol w="1634613">
                  <a:extLst>
                    <a:ext uri="{9D8B030D-6E8A-4147-A177-3AD203B41FA5}">
                      <a16:colId xmlns:a16="http://schemas.microsoft.com/office/drawing/2014/main" xmlns="" val="809343558"/>
                    </a:ext>
                  </a:extLst>
                </a:gridCol>
                <a:gridCol w="1634613">
                  <a:extLst>
                    <a:ext uri="{9D8B030D-6E8A-4147-A177-3AD203B41FA5}">
                      <a16:colId xmlns:a16="http://schemas.microsoft.com/office/drawing/2014/main" xmlns="" val="292238356"/>
                    </a:ext>
                  </a:extLst>
                </a:gridCol>
                <a:gridCol w="1634613">
                  <a:extLst>
                    <a:ext uri="{9D8B030D-6E8A-4147-A177-3AD203B41FA5}">
                      <a16:colId xmlns:a16="http://schemas.microsoft.com/office/drawing/2014/main" xmlns="" val="806945622"/>
                    </a:ext>
                  </a:extLst>
                </a:gridCol>
                <a:gridCol w="1634613">
                  <a:extLst>
                    <a:ext uri="{9D8B030D-6E8A-4147-A177-3AD203B41FA5}">
                      <a16:colId xmlns:a16="http://schemas.microsoft.com/office/drawing/2014/main" xmlns="" val="3948104360"/>
                    </a:ext>
                  </a:extLst>
                </a:gridCol>
              </a:tblGrid>
              <a:tr h="119779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4792385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70934597"/>
              </p:ext>
            </p:extLst>
          </p:nvPr>
        </p:nvGraphicFramePr>
        <p:xfrm>
          <a:off x="838200" y="4436201"/>
          <a:ext cx="8173065" cy="1220839"/>
        </p:xfrm>
        <a:graphic>
          <a:graphicData uri="http://schemas.openxmlformats.org/drawingml/2006/table">
            <a:tbl>
              <a:tblPr firstRow="1" bandRow="1">
                <a:tableStyleId>{5C22544A-7EE6-4342-B048-85BDC9FD1C3A}</a:tableStyleId>
              </a:tblPr>
              <a:tblGrid>
                <a:gridCol w="1634613">
                  <a:extLst>
                    <a:ext uri="{9D8B030D-6E8A-4147-A177-3AD203B41FA5}">
                      <a16:colId xmlns:a16="http://schemas.microsoft.com/office/drawing/2014/main" xmlns="" val="763868169"/>
                    </a:ext>
                  </a:extLst>
                </a:gridCol>
                <a:gridCol w="1634613">
                  <a:extLst>
                    <a:ext uri="{9D8B030D-6E8A-4147-A177-3AD203B41FA5}">
                      <a16:colId xmlns:a16="http://schemas.microsoft.com/office/drawing/2014/main" xmlns="" val="809343558"/>
                    </a:ext>
                  </a:extLst>
                </a:gridCol>
                <a:gridCol w="1634613">
                  <a:extLst>
                    <a:ext uri="{9D8B030D-6E8A-4147-A177-3AD203B41FA5}">
                      <a16:colId xmlns:a16="http://schemas.microsoft.com/office/drawing/2014/main" xmlns="" val="292238356"/>
                    </a:ext>
                  </a:extLst>
                </a:gridCol>
                <a:gridCol w="1634613">
                  <a:extLst>
                    <a:ext uri="{9D8B030D-6E8A-4147-A177-3AD203B41FA5}">
                      <a16:colId xmlns:a16="http://schemas.microsoft.com/office/drawing/2014/main" xmlns="" val="806945622"/>
                    </a:ext>
                  </a:extLst>
                </a:gridCol>
                <a:gridCol w="1634613">
                  <a:extLst>
                    <a:ext uri="{9D8B030D-6E8A-4147-A177-3AD203B41FA5}">
                      <a16:colId xmlns:a16="http://schemas.microsoft.com/office/drawing/2014/main" xmlns="" val="3948104360"/>
                    </a:ext>
                  </a:extLst>
                </a:gridCol>
              </a:tblGrid>
              <a:tr h="122083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47923858"/>
                  </a:ext>
                </a:extLst>
              </a:tr>
            </a:tbl>
          </a:graphicData>
        </a:graphic>
      </p:graphicFrame>
      <p:sp>
        <p:nvSpPr>
          <p:cNvPr id="7" name="Oval 6"/>
          <p:cNvSpPr/>
          <p:nvPr/>
        </p:nvSpPr>
        <p:spPr>
          <a:xfrm>
            <a:off x="1224116" y="2085309"/>
            <a:ext cx="766916" cy="6784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508090" y="2102950"/>
            <a:ext cx="766916" cy="6784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787148" y="2102950"/>
            <a:ext cx="766916" cy="6784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508090" y="4656061"/>
            <a:ext cx="766916" cy="6784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915264" y="4663000"/>
            <a:ext cx="766916" cy="6784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351935" y="4663000"/>
            <a:ext cx="766916" cy="6784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2231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on maths learning- Dyscalculia</a:t>
            </a:r>
          </a:p>
        </p:txBody>
      </p:sp>
      <p:sp>
        <p:nvSpPr>
          <p:cNvPr id="3" name="Content Placeholder 2"/>
          <p:cNvSpPr>
            <a:spLocks noGrp="1"/>
          </p:cNvSpPr>
          <p:nvPr>
            <p:ph idx="1"/>
          </p:nvPr>
        </p:nvSpPr>
        <p:spPr/>
        <p:txBody>
          <a:bodyPr/>
          <a:lstStyle/>
          <a:p>
            <a:pPr marL="0" indent="0">
              <a:buNone/>
            </a:pPr>
            <a:r>
              <a:rPr lang="en-GB" b="1" dirty="0"/>
              <a:t>Reasoning</a:t>
            </a:r>
          </a:p>
          <a:p>
            <a:pPr marL="0" indent="0">
              <a:buNone/>
            </a:pPr>
            <a:r>
              <a:rPr lang="en-GB" dirty="0"/>
              <a:t>Understanding relationships and mathematical concepts</a:t>
            </a:r>
          </a:p>
          <a:p>
            <a:pPr marL="0" indent="0">
              <a:buNone/>
            </a:pPr>
            <a:r>
              <a:rPr lang="en-GB" dirty="0"/>
              <a:t>Generalising and transferring information</a:t>
            </a:r>
          </a:p>
          <a:p>
            <a:pPr marL="0" indent="0">
              <a:buNone/>
            </a:pPr>
            <a:r>
              <a:rPr lang="en-GB" dirty="0"/>
              <a:t>Understanding multiple steps in complex algorithms</a:t>
            </a:r>
          </a:p>
          <a:p>
            <a:pPr marL="0" indent="0">
              <a:buNone/>
            </a:pPr>
            <a:r>
              <a:rPr lang="en-GB" dirty="0"/>
              <a:t>Problem solving and decision making</a:t>
            </a:r>
          </a:p>
          <a:p>
            <a:pPr marL="0" indent="0">
              <a:buNone/>
            </a:pPr>
            <a:r>
              <a:rPr lang="en-GB" dirty="0"/>
              <a:t>Recognising patterns</a:t>
            </a:r>
          </a:p>
          <a:p>
            <a:pPr marL="0" indent="0">
              <a:buNone/>
            </a:pPr>
            <a:endParaRPr lang="en-GB" dirty="0"/>
          </a:p>
        </p:txBody>
      </p:sp>
      <p:pic>
        <p:nvPicPr>
          <p:cNvPr id="5" name="Picture 4" descr="Recent Photos The Commons 20under20 Galleries World Map App Garde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328" y="3155069"/>
            <a:ext cx="3156831" cy="3156831"/>
          </a:xfrm>
          <a:prstGeom prst="rect">
            <a:avLst/>
          </a:prstGeom>
        </p:spPr>
      </p:pic>
    </p:spTree>
    <p:extLst>
      <p:ext uri="{BB962C8B-B14F-4D97-AF65-F5344CB8AC3E}">
        <p14:creationId xmlns:p14="http://schemas.microsoft.com/office/powerpoint/2010/main" val="415328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Language of maths</a:t>
            </a:r>
          </a:p>
        </p:txBody>
      </p:sp>
      <p:sp>
        <p:nvSpPr>
          <p:cNvPr id="3" name="Content Placeholder 2"/>
          <p:cNvSpPr>
            <a:spLocks noGrp="1"/>
          </p:cNvSpPr>
          <p:nvPr>
            <p:ph idx="1"/>
          </p:nvPr>
        </p:nvSpPr>
        <p:spPr/>
        <p:txBody>
          <a:bodyPr>
            <a:normAutofit lnSpcReduction="10000"/>
          </a:bodyPr>
          <a:lstStyle/>
          <a:p>
            <a:pPr marL="0" indent="0">
              <a:buNone/>
            </a:pPr>
            <a:r>
              <a:rPr lang="en-GB" dirty="0"/>
              <a:t>Succinct</a:t>
            </a:r>
          </a:p>
          <a:p>
            <a:pPr marL="0" indent="0">
              <a:buNone/>
            </a:pPr>
            <a:endParaRPr lang="en-GB" dirty="0"/>
          </a:p>
          <a:p>
            <a:pPr marL="0" indent="0">
              <a:buNone/>
            </a:pPr>
            <a:r>
              <a:rPr lang="en-GB" dirty="0"/>
              <a:t>Ambiguous</a:t>
            </a:r>
          </a:p>
          <a:p>
            <a:pPr marL="0" indent="0">
              <a:buNone/>
            </a:pPr>
            <a:endParaRPr lang="en-GB" dirty="0"/>
          </a:p>
          <a:p>
            <a:pPr marL="0" indent="0">
              <a:buNone/>
            </a:pPr>
            <a:r>
              <a:rPr lang="en-GB" dirty="0"/>
              <a:t>10 biscuits on a plate I eat all but three of them . How many are left?</a:t>
            </a:r>
          </a:p>
          <a:p>
            <a:pPr marL="0" indent="0">
              <a:buNone/>
            </a:pPr>
            <a:endParaRPr lang="en-GB" dirty="0"/>
          </a:p>
          <a:p>
            <a:pPr marL="0" indent="0">
              <a:buNone/>
            </a:pPr>
            <a:r>
              <a:rPr lang="en-GB" dirty="0"/>
              <a:t>Words with multiple meanings </a:t>
            </a:r>
          </a:p>
          <a:p>
            <a:pPr marL="0" indent="0">
              <a:buNone/>
            </a:pPr>
            <a:endParaRPr lang="en-GB" dirty="0"/>
          </a:p>
          <a:p>
            <a:pPr marL="0" indent="0">
              <a:buNone/>
            </a:pPr>
            <a:r>
              <a:rPr lang="en-GB" dirty="0"/>
              <a:t>'difference', ‘table', 'odd', 'mean‘, 'product’ and ‘degree’</a:t>
            </a:r>
          </a:p>
          <a:p>
            <a:endParaRPr lang="en-GB" dirty="0"/>
          </a:p>
        </p:txBody>
      </p:sp>
    </p:spTree>
    <p:extLst>
      <p:ext uri="{BB962C8B-B14F-4D97-AF65-F5344CB8AC3E}">
        <p14:creationId xmlns:p14="http://schemas.microsoft.com/office/powerpoint/2010/main" val="274456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to help</a:t>
            </a:r>
          </a:p>
        </p:txBody>
      </p:sp>
      <p:sp>
        <p:nvSpPr>
          <p:cNvPr id="3" name="Content Placeholder 2"/>
          <p:cNvSpPr>
            <a:spLocks noGrp="1"/>
          </p:cNvSpPr>
          <p:nvPr>
            <p:ph idx="1"/>
          </p:nvPr>
        </p:nvSpPr>
        <p:spPr/>
        <p:txBody>
          <a:bodyPr/>
          <a:lstStyle/>
          <a:p>
            <a:pPr marL="0" indent="0">
              <a:buNone/>
            </a:pPr>
            <a:r>
              <a:rPr lang="en-GB" dirty="0"/>
              <a:t>Explicitly demonstrate the link between maths and everyday situations</a:t>
            </a:r>
          </a:p>
          <a:p>
            <a:pPr marL="0" indent="0">
              <a:buNone/>
            </a:pPr>
            <a:r>
              <a:rPr lang="en-GB" dirty="0"/>
              <a:t>Role play mathematical scenarios</a:t>
            </a:r>
          </a:p>
          <a:p>
            <a:pPr marL="0" indent="0">
              <a:buNone/>
            </a:pPr>
            <a:endParaRPr lang="en-GB" dirty="0"/>
          </a:p>
          <a:p>
            <a:pPr marL="0" indent="0">
              <a:buNone/>
            </a:pPr>
            <a:r>
              <a:rPr lang="en-GB" dirty="0"/>
              <a:t>Represent maths concepts with diagrams and manipulatives</a:t>
            </a:r>
          </a:p>
          <a:p>
            <a:pPr marL="0" indent="0">
              <a:buNone/>
            </a:pPr>
            <a:r>
              <a:rPr lang="en-GB" dirty="0"/>
              <a:t>( Singapore Bar Model)</a:t>
            </a:r>
          </a:p>
          <a:p>
            <a:pPr marL="0" indent="0">
              <a:buNone/>
            </a:pPr>
            <a:endParaRPr lang="en-GB" dirty="0"/>
          </a:p>
          <a:p>
            <a:pPr marL="0" indent="0">
              <a:buNone/>
            </a:pPr>
            <a:r>
              <a:rPr lang="en-GB" dirty="0"/>
              <a:t>Develop metacognitive skills</a:t>
            </a:r>
          </a:p>
          <a:p>
            <a:pPr marL="0" indent="0">
              <a:buNone/>
            </a:pPr>
            <a:endParaRPr lang="en-GB" dirty="0"/>
          </a:p>
        </p:txBody>
      </p:sp>
    </p:spTree>
    <p:extLst>
      <p:ext uri="{BB962C8B-B14F-4D97-AF65-F5344CB8AC3E}">
        <p14:creationId xmlns:p14="http://schemas.microsoft.com/office/powerpoint/2010/main" val="43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maths real</a:t>
            </a:r>
          </a:p>
        </p:txBody>
      </p:sp>
      <p:sp>
        <p:nvSpPr>
          <p:cNvPr id="3" name="Content Placeholder 2"/>
          <p:cNvSpPr>
            <a:spLocks noGrp="1"/>
          </p:cNvSpPr>
          <p:nvPr>
            <p:ph idx="1"/>
          </p:nvPr>
        </p:nvSpPr>
        <p:spPr>
          <a:xfrm>
            <a:off x="602226" y="1439068"/>
            <a:ext cx="10515600" cy="4351338"/>
          </a:xfrm>
        </p:spPr>
        <p:txBody>
          <a:bodyPr/>
          <a:lstStyle/>
          <a:p>
            <a:pPr marL="0" indent="0">
              <a:buNone/>
            </a:pPr>
            <a:endParaRPr lang="en-GB" dirty="0"/>
          </a:p>
          <a:p>
            <a:pPr marL="0" indent="0">
              <a:buNone/>
            </a:pPr>
            <a:r>
              <a:rPr lang="en-GB" dirty="0"/>
              <a:t>6 + 8</a:t>
            </a:r>
          </a:p>
          <a:p>
            <a:pPr marL="0" indent="0">
              <a:buNone/>
            </a:pPr>
            <a:endParaRPr lang="en-GB" dirty="0"/>
          </a:p>
          <a:p>
            <a:pPr marL="0" indent="0">
              <a:buNone/>
            </a:pPr>
            <a:r>
              <a:rPr lang="en-GB" dirty="0"/>
              <a:t>What could we have 6 of?</a:t>
            </a:r>
          </a:p>
          <a:p>
            <a:pPr marL="0" indent="0">
              <a:buNone/>
            </a:pPr>
            <a:r>
              <a:rPr lang="en-GB" dirty="0"/>
              <a:t>Why would we need to add 8?</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602225" y="4380271"/>
            <a:ext cx="3542071" cy="1252885"/>
          </a:xfrm>
          <a:prstGeom prst="rect">
            <a:avLst/>
          </a:prstGeom>
        </p:spPr>
      </p:pic>
    </p:spTree>
    <p:extLst>
      <p:ext uri="{BB962C8B-B14F-4D97-AF65-F5344CB8AC3E}">
        <p14:creationId xmlns:p14="http://schemas.microsoft.com/office/powerpoint/2010/main" val="2940764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ten frames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0964244"/>
              </p:ext>
            </p:extLst>
          </p:nvPr>
        </p:nvGraphicFramePr>
        <p:xfrm>
          <a:off x="838200" y="1825625"/>
          <a:ext cx="9367685" cy="1478014"/>
        </p:xfrm>
        <a:graphic>
          <a:graphicData uri="http://schemas.openxmlformats.org/drawingml/2006/table">
            <a:tbl>
              <a:tblPr firstRow="1" bandRow="1">
                <a:tableStyleId>{5C22544A-7EE6-4342-B048-85BDC9FD1C3A}</a:tableStyleId>
              </a:tblPr>
              <a:tblGrid>
                <a:gridCol w="1873537">
                  <a:extLst>
                    <a:ext uri="{9D8B030D-6E8A-4147-A177-3AD203B41FA5}">
                      <a16:colId xmlns:a16="http://schemas.microsoft.com/office/drawing/2014/main" xmlns="" val="1317171913"/>
                    </a:ext>
                  </a:extLst>
                </a:gridCol>
                <a:gridCol w="1873537">
                  <a:extLst>
                    <a:ext uri="{9D8B030D-6E8A-4147-A177-3AD203B41FA5}">
                      <a16:colId xmlns:a16="http://schemas.microsoft.com/office/drawing/2014/main" xmlns="" val="1063255874"/>
                    </a:ext>
                  </a:extLst>
                </a:gridCol>
                <a:gridCol w="1873537">
                  <a:extLst>
                    <a:ext uri="{9D8B030D-6E8A-4147-A177-3AD203B41FA5}">
                      <a16:colId xmlns:a16="http://schemas.microsoft.com/office/drawing/2014/main" xmlns="" val="1262196693"/>
                    </a:ext>
                  </a:extLst>
                </a:gridCol>
                <a:gridCol w="1873537">
                  <a:extLst>
                    <a:ext uri="{9D8B030D-6E8A-4147-A177-3AD203B41FA5}">
                      <a16:colId xmlns:a16="http://schemas.microsoft.com/office/drawing/2014/main" xmlns="" val="446224395"/>
                    </a:ext>
                  </a:extLst>
                </a:gridCol>
                <a:gridCol w="1873537">
                  <a:extLst>
                    <a:ext uri="{9D8B030D-6E8A-4147-A177-3AD203B41FA5}">
                      <a16:colId xmlns:a16="http://schemas.microsoft.com/office/drawing/2014/main" xmlns="" val="4084744738"/>
                    </a:ext>
                  </a:extLst>
                </a:gridCol>
              </a:tblGrid>
              <a:tr h="73900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40999417"/>
                  </a:ext>
                </a:extLst>
              </a:tr>
              <a:tr h="739007">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536957"/>
                  </a:ext>
                </a:extLst>
              </a:tr>
            </a:tbl>
          </a:graphicData>
        </a:graphic>
      </p:graphicFrame>
      <p:graphicFrame>
        <p:nvGraphicFramePr>
          <p:cNvPr id="5" name="Table 4"/>
          <p:cNvGraphicFramePr>
            <a:graphicFrameLocks noGrp="1"/>
          </p:cNvGraphicFramePr>
          <p:nvPr/>
        </p:nvGraphicFramePr>
        <p:xfrm>
          <a:off x="838200" y="1825625"/>
          <a:ext cx="9367685" cy="1478014"/>
        </p:xfrm>
        <a:graphic>
          <a:graphicData uri="http://schemas.openxmlformats.org/drawingml/2006/table">
            <a:tbl>
              <a:tblPr firstRow="1" bandRow="1">
                <a:tableStyleId>{5C22544A-7EE6-4342-B048-85BDC9FD1C3A}</a:tableStyleId>
              </a:tblPr>
              <a:tblGrid>
                <a:gridCol w="1873537">
                  <a:extLst>
                    <a:ext uri="{9D8B030D-6E8A-4147-A177-3AD203B41FA5}">
                      <a16:colId xmlns:a16="http://schemas.microsoft.com/office/drawing/2014/main" xmlns="" val="876559815"/>
                    </a:ext>
                  </a:extLst>
                </a:gridCol>
                <a:gridCol w="1873537">
                  <a:extLst>
                    <a:ext uri="{9D8B030D-6E8A-4147-A177-3AD203B41FA5}">
                      <a16:colId xmlns:a16="http://schemas.microsoft.com/office/drawing/2014/main" xmlns="" val="3399112346"/>
                    </a:ext>
                  </a:extLst>
                </a:gridCol>
                <a:gridCol w="1873537">
                  <a:extLst>
                    <a:ext uri="{9D8B030D-6E8A-4147-A177-3AD203B41FA5}">
                      <a16:colId xmlns:a16="http://schemas.microsoft.com/office/drawing/2014/main" xmlns="" val="1879857524"/>
                    </a:ext>
                  </a:extLst>
                </a:gridCol>
                <a:gridCol w="1873537">
                  <a:extLst>
                    <a:ext uri="{9D8B030D-6E8A-4147-A177-3AD203B41FA5}">
                      <a16:colId xmlns:a16="http://schemas.microsoft.com/office/drawing/2014/main" xmlns="" val="1291668422"/>
                    </a:ext>
                  </a:extLst>
                </a:gridCol>
                <a:gridCol w="1873537">
                  <a:extLst>
                    <a:ext uri="{9D8B030D-6E8A-4147-A177-3AD203B41FA5}">
                      <a16:colId xmlns:a16="http://schemas.microsoft.com/office/drawing/2014/main" xmlns="" val="2199113078"/>
                    </a:ext>
                  </a:extLst>
                </a:gridCol>
              </a:tblGrid>
              <a:tr h="73900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20953854"/>
                  </a:ext>
                </a:extLst>
              </a:tr>
              <a:tr h="739007">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88649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24062459"/>
              </p:ext>
            </p:extLst>
          </p:nvPr>
        </p:nvGraphicFramePr>
        <p:xfrm>
          <a:off x="838200" y="4403316"/>
          <a:ext cx="9367685" cy="1478014"/>
        </p:xfrm>
        <a:graphic>
          <a:graphicData uri="http://schemas.openxmlformats.org/drawingml/2006/table">
            <a:tbl>
              <a:tblPr firstRow="1" bandRow="1">
                <a:tableStyleId>{5C22544A-7EE6-4342-B048-85BDC9FD1C3A}</a:tableStyleId>
              </a:tblPr>
              <a:tblGrid>
                <a:gridCol w="1873537">
                  <a:extLst>
                    <a:ext uri="{9D8B030D-6E8A-4147-A177-3AD203B41FA5}">
                      <a16:colId xmlns:a16="http://schemas.microsoft.com/office/drawing/2014/main" xmlns="" val="876559815"/>
                    </a:ext>
                  </a:extLst>
                </a:gridCol>
                <a:gridCol w="1873537">
                  <a:extLst>
                    <a:ext uri="{9D8B030D-6E8A-4147-A177-3AD203B41FA5}">
                      <a16:colId xmlns:a16="http://schemas.microsoft.com/office/drawing/2014/main" xmlns="" val="3399112346"/>
                    </a:ext>
                  </a:extLst>
                </a:gridCol>
                <a:gridCol w="1873537">
                  <a:extLst>
                    <a:ext uri="{9D8B030D-6E8A-4147-A177-3AD203B41FA5}">
                      <a16:colId xmlns:a16="http://schemas.microsoft.com/office/drawing/2014/main" xmlns="" val="1879857524"/>
                    </a:ext>
                  </a:extLst>
                </a:gridCol>
                <a:gridCol w="1873537">
                  <a:extLst>
                    <a:ext uri="{9D8B030D-6E8A-4147-A177-3AD203B41FA5}">
                      <a16:colId xmlns:a16="http://schemas.microsoft.com/office/drawing/2014/main" xmlns="" val="1291668422"/>
                    </a:ext>
                  </a:extLst>
                </a:gridCol>
                <a:gridCol w="1873537">
                  <a:extLst>
                    <a:ext uri="{9D8B030D-6E8A-4147-A177-3AD203B41FA5}">
                      <a16:colId xmlns:a16="http://schemas.microsoft.com/office/drawing/2014/main" xmlns="" val="2199113078"/>
                    </a:ext>
                  </a:extLst>
                </a:gridCol>
              </a:tblGrid>
              <a:tr h="73900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20953854"/>
                  </a:ext>
                </a:extLst>
              </a:tr>
              <a:tr h="739007">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8864929"/>
                  </a:ext>
                </a:extLst>
              </a:tr>
            </a:tbl>
          </a:graphicData>
        </a:graphic>
      </p:graphicFrame>
      <p:pic>
        <p:nvPicPr>
          <p:cNvPr id="7" name="Picture 6"/>
          <p:cNvPicPr>
            <a:picLocks noChangeAspect="1"/>
          </p:cNvPicPr>
          <p:nvPr/>
        </p:nvPicPr>
        <p:blipFill>
          <a:blip r:embed="rId2"/>
          <a:stretch>
            <a:fillRect/>
          </a:stretch>
        </p:blipFill>
        <p:spPr>
          <a:xfrm>
            <a:off x="1509705" y="1936597"/>
            <a:ext cx="540319" cy="607859"/>
          </a:xfrm>
          <a:prstGeom prst="rect">
            <a:avLst/>
          </a:prstGeom>
        </p:spPr>
      </p:pic>
      <p:pic>
        <p:nvPicPr>
          <p:cNvPr id="8" name="Picture 7"/>
          <p:cNvPicPr>
            <a:picLocks noChangeAspect="1"/>
          </p:cNvPicPr>
          <p:nvPr/>
        </p:nvPicPr>
        <p:blipFill>
          <a:blip r:embed="rId2"/>
          <a:stretch>
            <a:fillRect/>
          </a:stretch>
        </p:blipFill>
        <p:spPr>
          <a:xfrm>
            <a:off x="1543342" y="2655428"/>
            <a:ext cx="540319" cy="607859"/>
          </a:xfrm>
          <a:prstGeom prst="rect">
            <a:avLst/>
          </a:prstGeom>
        </p:spPr>
      </p:pic>
      <p:pic>
        <p:nvPicPr>
          <p:cNvPr id="9" name="Picture 8"/>
          <p:cNvPicPr>
            <a:picLocks noChangeAspect="1"/>
          </p:cNvPicPr>
          <p:nvPr/>
        </p:nvPicPr>
        <p:blipFill>
          <a:blip r:embed="rId2"/>
          <a:stretch>
            <a:fillRect/>
          </a:stretch>
        </p:blipFill>
        <p:spPr>
          <a:xfrm>
            <a:off x="3329122" y="2625828"/>
            <a:ext cx="540319" cy="607859"/>
          </a:xfrm>
          <a:prstGeom prst="rect">
            <a:avLst/>
          </a:prstGeom>
        </p:spPr>
      </p:pic>
      <p:pic>
        <p:nvPicPr>
          <p:cNvPr id="10" name="Picture 9"/>
          <p:cNvPicPr>
            <a:picLocks noChangeAspect="1"/>
          </p:cNvPicPr>
          <p:nvPr/>
        </p:nvPicPr>
        <p:blipFill>
          <a:blip r:embed="rId2"/>
          <a:stretch>
            <a:fillRect/>
          </a:stretch>
        </p:blipFill>
        <p:spPr>
          <a:xfrm>
            <a:off x="7103930" y="2625829"/>
            <a:ext cx="540319" cy="607859"/>
          </a:xfrm>
          <a:prstGeom prst="rect">
            <a:avLst/>
          </a:prstGeom>
        </p:spPr>
      </p:pic>
      <p:pic>
        <p:nvPicPr>
          <p:cNvPr id="11" name="Picture 10"/>
          <p:cNvPicPr>
            <a:picLocks noChangeAspect="1"/>
          </p:cNvPicPr>
          <p:nvPr/>
        </p:nvPicPr>
        <p:blipFill>
          <a:blip r:embed="rId2"/>
          <a:stretch>
            <a:fillRect/>
          </a:stretch>
        </p:blipFill>
        <p:spPr>
          <a:xfrm>
            <a:off x="5072785" y="2642676"/>
            <a:ext cx="540319" cy="607859"/>
          </a:xfrm>
          <a:prstGeom prst="rect">
            <a:avLst/>
          </a:prstGeom>
        </p:spPr>
      </p:pic>
      <p:pic>
        <p:nvPicPr>
          <p:cNvPr id="12" name="Picture 11"/>
          <p:cNvPicPr>
            <a:picLocks noChangeAspect="1"/>
          </p:cNvPicPr>
          <p:nvPr/>
        </p:nvPicPr>
        <p:blipFill>
          <a:blip r:embed="rId2"/>
          <a:stretch>
            <a:fillRect/>
          </a:stretch>
        </p:blipFill>
        <p:spPr>
          <a:xfrm>
            <a:off x="7099016" y="1882674"/>
            <a:ext cx="540319" cy="607859"/>
          </a:xfrm>
          <a:prstGeom prst="rect">
            <a:avLst/>
          </a:prstGeom>
        </p:spPr>
      </p:pic>
      <p:pic>
        <p:nvPicPr>
          <p:cNvPr id="13" name="Picture 12"/>
          <p:cNvPicPr>
            <a:picLocks noChangeAspect="1"/>
          </p:cNvPicPr>
          <p:nvPr/>
        </p:nvPicPr>
        <p:blipFill>
          <a:blip r:embed="rId2"/>
          <a:stretch>
            <a:fillRect/>
          </a:stretch>
        </p:blipFill>
        <p:spPr>
          <a:xfrm>
            <a:off x="5072785" y="1899880"/>
            <a:ext cx="540319" cy="607859"/>
          </a:xfrm>
          <a:prstGeom prst="rect">
            <a:avLst/>
          </a:prstGeom>
        </p:spPr>
      </p:pic>
      <p:pic>
        <p:nvPicPr>
          <p:cNvPr id="14" name="Picture 13"/>
          <p:cNvPicPr>
            <a:picLocks noChangeAspect="1"/>
          </p:cNvPicPr>
          <p:nvPr/>
        </p:nvPicPr>
        <p:blipFill>
          <a:blip r:embed="rId2"/>
          <a:stretch>
            <a:fillRect/>
          </a:stretch>
        </p:blipFill>
        <p:spPr>
          <a:xfrm>
            <a:off x="3326438" y="1934472"/>
            <a:ext cx="540319" cy="607859"/>
          </a:xfrm>
          <a:prstGeom prst="rect">
            <a:avLst/>
          </a:prstGeom>
        </p:spPr>
      </p:pic>
      <p:pic>
        <p:nvPicPr>
          <p:cNvPr id="15" name="Picture 14"/>
          <p:cNvPicPr>
            <a:picLocks noChangeAspect="1"/>
          </p:cNvPicPr>
          <p:nvPr/>
        </p:nvPicPr>
        <p:blipFill>
          <a:blip r:embed="rId2"/>
          <a:stretch>
            <a:fillRect/>
          </a:stretch>
        </p:blipFill>
        <p:spPr>
          <a:xfrm>
            <a:off x="3461408" y="5190255"/>
            <a:ext cx="540319" cy="607859"/>
          </a:xfrm>
          <a:prstGeom prst="rect">
            <a:avLst/>
          </a:prstGeom>
        </p:spPr>
      </p:pic>
      <p:pic>
        <p:nvPicPr>
          <p:cNvPr id="16" name="Picture 15"/>
          <p:cNvPicPr>
            <a:picLocks noChangeAspect="1"/>
          </p:cNvPicPr>
          <p:nvPr/>
        </p:nvPicPr>
        <p:blipFill>
          <a:blip r:embed="rId2"/>
          <a:stretch>
            <a:fillRect/>
          </a:stretch>
        </p:blipFill>
        <p:spPr>
          <a:xfrm>
            <a:off x="3461408" y="4492856"/>
            <a:ext cx="540319" cy="607859"/>
          </a:xfrm>
          <a:prstGeom prst="rect">
            <a:avLst/>
          </a:prstGeom>
        </p:spPr>
      </p:pic>
      <p:pic>
        <p:nvPicPr>
          <p:cNvPr id="17" name="Picture 16"/>
          <p:cNvPicPr>
            <a:picLocks noChangeAspect="1"/>
          </p:cNvPicPr>
          <p:nvPr/>
        </p:nvPicPr>
        <p:blipFill>
          <a:blip r:embed="rId2"/>
          <a:stretch>
            <a:fillRect/>
          </a:stretch>
        </p:blipFill>
        <p:spPr>
          <a:xfrm>
            <a:off x="1509153" y="5273471"/>
            <a:ext cx="540319" cy="607859"/>
          </a:xfrm>
          <a:prstGeom prst="rect">
            <a:avLst/>
          </a:prstGeom>
        </p:spPr>
      </p:pic>
      <p:pic>
        <p:nvPicPr>
          <p:cNvPr id="18" name="Picture 17"/>
          <p:cNvPicPr>
            <a:picLocks noChangeAspect="1"/>
          </p:cNvPicPr>
          <p:nvPr/>
        </p:nvPicPr>
        <p:blipFill>
          <a:blip r:embed="rId2"/>
          <a:stretch>
            <a:fillRect/>
          </a:stretch>
        </p:blipFill>
        <p:spPr>
          <a:xfrm>
            <a:off x="1509154" y="4455256"/>
            <a:ext cx="540319" cy="607859"/>
          </a:xfrm>
          <a:prstGeom prst="rect">
            <a:avLst/>
          </a:prstGeom>
        </p:spPr>
      </p:pic>
      <p:pic>
        <p:nvPicPr>
          <p:cNvPr id="19" name="Picture 18"/>
          <p:cNvPicPr>
            <a:picLocks noChangeAspect="1"/>
          </p:cNvPicPr>
          <p:nvPr/>
        </p:nvPicPr>
        <p:blipFill>
          <a:blip r:embed="rId2"/>
          <a:stretch>
            <a:fillRect/>
          </a:stretch>
        </p:blipFill>
        <p:spPr>
          <a:xfrm>
            <a:off x="5072785" y="5199896"/>
            <a:ext cx="540319" cy="607859"/>
          </a:xfrm>
          <a:prstGeom prst="rect">
            <a:avLst/>
          </a:prstGeom>
        </p:spPr>
      </p:pic>
      <p:pic>
        <p:nvPicPr>
          <p:cNvPr id="20" name="Picture 19"/>
          <p:cNvPicPr>
            <a:picLocks noChangeAspect="1"/>
          </p:cNvPicPr>
          <p:nvPr/>
        </p:nvPicPr>
        <p:blipFill>
          <a:blip r:embed="rId2"/>
          <a:stretch>
            <a:fillRect/>
          </a:stretch>
        </p:blipFill>
        <p:spPr>
          <a:xfrm>
            <a:off x="5072785" y="4492855"/>
            <a:ext cx="540319" cy="607859"/>
          </a:xfrm>
          <a:prstGeom prst="rect">
            <a:avLst/>
          </a:prstGeom>
        </p:spPr>
      </p:pic>
    </p:spTree>
    <p:extLst>
      <p:ext uri="{BB962C8B-B14F-4D97-AF65-F5344CB8AC3E}">
        <p14:creationId xmlns:p14="http://schemas.microsoft.com/office/powerpoint/2010/main" val="3130924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Method 1- bring 4 from the 8 to make ten from the 6 frame</a:t>
            </a:r>
          </a:p>
          <a:p>
            <a:pPr marL="0" indent="0">
              <a:buNone/>
            </a:pPr>
            <a:endParaRPr lang="en-GB" dirty="0"/>
          </a:p>
          <a:p>
            <a:pPr marL="0" indent="0">
              <a:buNone/>
            </a:pPr>
            <a:r>
              <a:rPr lang="en-GB" dirty="0"/>
              <a:t>Method 2-  make both frames 7- then we have double 7=14</a:t>
            </a:r>
          </a:p>
          <a:p>
            <a:pPr marL="0" indent="0">
              <a:buNone/>
            </a:pPr>
            <a:endParaRPr lang="en-GB" dirty="0"/>
          </a:p>
          <a:p>
            <a:pPr marL="0" indent="0">
              <a:buNone/>
            </a:pPr>
            <a:r>
              <a:rPr lang="en-GB" dirty="0"/>
              <a:t>Method 3- take 2 from the 6 to make the 8 into 10</a:t>
            </a:r>
          </a:p>
          <a:p>
            <a:pPr marL="0" indent="0">
              <a:buNone/>
            </a:pPr>
            <a:endParaRPr lang="en-GB" dirty="0"/>
          </a:p>
          <a:p>
            <a:pPr marL="0" indent="0">
              <a:buNone/>
            </a:pPr>
            <a:r>
              <a:rPr lang="en-GB" dirty="0"/>
              <a:t>Method 4- 20 subtract the 6 spaces?</a:t>
            </a:r>
          </a:p>
          <a:p>
            <a:pPr marL="0" indent="0">
              <a:buNone/>
            </a:pPr>
            <a:endParaRPr lang="en-GB" dirty="0"/>
          </a:p>
          <a:p>
            <a:pPr marL="0" indent="0">
              <a:buNone/>
            </a:pPr>
            <a:r>
              <a:rPr lang="en-GB" dirty="0"/>
              <a:t>Method 5 – skip counting in 2’s</a:t>
            </a:r>
          </a:p>
          <a:p>
            <a:pPr marL="0" indent="0">
              <a:buNone/>
            </a:pPr>
            <a:endParaRPr lang="en-GB" dirty="0"/>
          </a:p>
          <a:p>
            <a:pPr marL="0" indent="0">
              <a:buNone/>
            </a:pPr>
            <a:r>
              <a:rPr lang="en-GB" dirty="0"/>
              <a:t>Can we skip count in 5’s?</a:t>
            </a:r>
          </a:p>
        </p:txBody>
      </p:sp>
    </p:spTree>
    <p:extLst>
      <p:ext uri="{BB962C8B-B14F-4D97-AF65-F5344CB8AC3E}">
        <p14:creationId xmlns:p14="http://schemas.microsoft.com/office/powerpoint/2010/main" val="3820404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3"/>
          <p:cNvSpPr>
            <a:spLocks noGrp="1" noChangeArrowheads="1"/>
          </p:cNvSpPr>
          <p:nvPr>
            <p:ph type="title"/>
          </p:nvPr>
        </p:nvSpPr>
        <p:spPr>
          <a:xfrm>
            <a:off x="1847851" y="476251"/>
            <a:ext cx="8486775" cy="936625"/>
          </a:xfrm>
        </p:spPr>
        <p:txBody>
          <a:bodyPr/>
          <a:lstStyle/>
          <a:p>
            <a:pPr eaLnBrk="1" hangingPunct="1"/>
            <a:r>
              <a:rPr lang="en-GB" altLang="en-US" dirty="0"/>
              <a:t>Generalising</a:t>
            </a:r>
            <a:endParaRPr lang="en-US" altLang="en-US" dirty="0"/>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412876"/>
            <a:ext cx="8535559" cy="192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387" y="3878827"/>
            <a:ext cx="8682189" cy="278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89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Impact on maths learning- Dyslexia</a:t>
            </a:r>
          </a:p>
        </p:txBody>
      </p:sp>
      <p:sp>
        <p:nvSpPr>
          <p:cNvPr id="13" name="Content Placeholder 12"/>
          <p:cNvSpPr>
            <a:spLocks noGrp="1"/>
          </p:cNvSpPr>
          <p:nvPr>
            <p:ph idx="1"/>
          </p:nvPr>
        </p:nvSpPr>
        <p:spPr/>
        <p:txBody>
          <a:bodyPr/>
          <a:lstStyle/>
          <a:p>
            <a:pPr marL="0" indent="0">
              <a:buNone/>
            </a:pPr>
            <a:r>
              <a:rPr lang="en-GB" b="1" dirty="0"/>
              <a:t>Memory</a:t>
            </a:r>
          </a:p>
          <a:p>
            <a:pPr marL="0" indent="0">
              <a:buNone/>
            </a:pPr>
            <a:endParaRPr lang="en-GB" b="1" dirty="0"/>
          </a:p>
          <a:p>
            <a:pPr marL="0" indent="0">
              <a:buNone/>
            </a:pPr>
            <a:r>
              <a:rPr lang="en-GB" dirty="0"/>
              <a:t>Short Term Memory</a:t>
            </a:r>
          </a:p>
          <a:p>
            <a:pPr marL="0" indent="0">
              <a:buNone/>
            </a:pPr>
            <a:r>
              <a:rPr lang="en-GB" dirty="0"/>
              <a:t>Working Memory</a:t>
            </a:r>
          </a:p>
          <a:p>
            <a:pPr marL="0" indent="0">
              <a:buNone/>
            </a:pPr>
            <a:r>
              <a:rPr lang="en-GB" dirty="0"/>
              <a:t>Long Term Memory</a:t>
            </a:r>
          </a:p>
          <a:p>
            <a:pPr marL="0" indent="0">
              <a:buNone/>
            </a:pPr>
            <a:r>
              <a:rPr lang="en-GB" dirty="0"/>
              <a:t>Speed of working</a:t>
            </a:r>
          </a:p>
          <a:p>
            <a:pPr marL="0" indent="0">
              <a:buNone/>
            </a:pPr>
            <a:r>
              <a:rPr lang="en-GB" dirty="0"/>
              <a:t>Reading</a:t>
            </a:r>
          </a:p>
          <a:p>
            <a:pPr marL="0" indent="0">
              <a:buNone/>
            </a:pPr>
            <a:r>
              <a:rPr lang="en-GB" dirty="0"/>
              <a:t>Sequencing</a:t>
            </a:r>
          </a:p>
          <a:p>
            <a:endParaRPr lang="en-GB" dirty="0"/>
          </a:p>
        </p:txBody>
      </p:sp>
    </p:spTree>
    <p:extLst>
      <p:ext uri="{BB962C8B-B14F-4D97-AF65-F5344CB8AC3E}">
        <p14:creationId xmlns:p14="http://schemas.microsoft.com/office/powerpoint/2010/main" val="410317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Ways to help</a:t>
            </a:r>
          </a:p>
        </p:txBody>
      </p:sp>
      <p:sp>
        <p:nvSpPr>
          <p:cNvPr id="5" name="Content Placeholder 4"/>
          <p:cNvSpPr>
            <a:spLocks noGrp="1"/>
          </p:cNvSpPr>
          <p:nvPr>
            <p:ph sz="half" idx="1"/>
          </p:nvPr>
        </p:nvSpPr>
        <p:spPr/>
        <p:txBody>
          <a:bodyPr/>
          <a:lstStyle/>
          <a:p>
            <a:pPr marL="0" indent="0">
              <a:buNone/>
            </a:pPr>
            <a:r>
              <a:rPr lang="en-GB" dirty="0"/>
              <a:t>Short term memory</a:t>
            </a:r>
          </a:p>
          <a:p>
            <a:pPr marL="0" indent="0">
              <a:buNone/>
            </a:pPr>
            <a:r>
              <a:rPr lang="en-GB" dirty="0"/>
              <a:t>( 3 items or less)</a:t>
            </a:r>
          </a:p>
          <a:p>
            <a:pPr marL="0" indent="0">
              <a:buNone/>
            </a:pPr>
            <a:endParaRPr lang="en-GB" dirty="0"/>
          </a:p>
          <a:p>
            <a:pPr marL="0" indent="0">
              <a:buNone/>
            </a:pPr>
            <a:r>
              <a:rPr lang="en-GB" dirty="0"/>
              <a:t>Working memory</a:t>
            </a:r>
          </a:p>
          <a:p>
            <a:pPr marL="0" indent="0">
              <a:buNone/>
            </a:pPr>
            <a:endParaRPr lang="en-GB" dirty="0"/>
          </a:p>
          <a:p>
            <a:pPr marL="0" indent="0">
              <a:buNone/>
            </a:pPr>
            <a:endParaRPr lang="en-GB" dirty="0"/>
          </a:p>
        </p:txBody>
      </p:sp>
      <p:sp>
        <p:nvSpPr>
          <p:cNvPr id="6" name="Content Placeholder 5"/>
          <p:cNvSpPr>
            <a:spLocks noGrp="1"/>
          </p:cNvSpPr>
          <p:nvPr>
            <p:ph sz="half" idx="2"/>
          </p:nvPr>
        </p:nvSpPr>
        <p:spPr/>
        <p:txBody>
          <a:bodyPr/>
          <a:lstStyle/>
          <a:p>
            <a:pPr marL="0" indent="0">
              <a:buNone/>
            </a:pPr>
            <a:r>
              <a:rPr lang="en-GB" dirty="0"/>
              <a:t>Chunking</a:t>
            </a:r>
          </a:p>
          <a:p>
            <a:pPr marL="0" indent="0">
              <a:buNone/>
            </a:pPr>
            <a:r>
              <a:rPr lang="en-GB" dirty="0"/>
              <a:t>Repetition</a:t>
            </a:r>
          </a:p>
          <a:p>
            <a:pPr marL="0" indent="0">
              <a:buNone/>
            </a:pPr>
            <a:r>
              <a:rPr lang="en-GB" dirty="0"/>
              <a:t>Table squares </a:t>
            </a:r>
          </a:p>
          <a:p>
            <a:pPr marL="0" indent="0">
              <a:buNone/>
            </a:pPr>
            <a:r>
              <a:rPr lang="en-GB" dirty="0"/>
              <a:t>Addition squares</a:t>
            </a:r>
          </a:p>
          <a:p>
            <a:pPr marL="0" indent="0">
              <a:buNone/>
            </a:pPr>
            <a:r>
              <a:rPr lang="en-GB" dirty="0"/>
              <a:t>Give questions based on what they do know ( 2x , 5 x  and 10 x)</a:t>
            </a:r>
          </a:p>
          <a:p>
            <a:pPr marL="0" indent="0">
              <a:buNone/>
            </a:pPr>
            <a:r>
              <a:rPr lang="en-GB" dirty="0"/>
              <a:t>Allow notes for mental arithmetic</a:t>
            </a:r>
          </a:p>
          <a:p>
            <a:pPr marL="0" indent="0">
              <a:buNone/>
            </a:pPr>
            <a:endParaRPr lang="en-GB" dirty="0"/>
          </a:p>
        </p:txBody>
      </p:sp>
    </p:spTree>
    <p:extLst>
      <p:ext uri="{BB962C8B-B14F-4D97-AF65-F5344CB8AC3E}">
        <p14:creationId xmlns:p14="http://schemas.microsoft.com/office/powerpoint/2010/main" val="222646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to help</a:t>
            </a:r>
          </a:p>
        </p:txBody>
      </p:sp>
      <p:sp>
        <p:nvSpPr>
          <p:cNvPr id="3" name="Content Placeholder 2"/>
          <p:cNvSpPr>
            <a:spLocks noGrp="1"/>
          </p:cNvSpPr>
          <p:nvPr>
            <p:ph sz="half" idx="1"/>
          </p:nvPr>
        </p:nvSpPr>
        <p:spPr/>
        <p:txBody>
          <a:bodyPr/>
          <a:lstStyle/>
          <a:p>
            <a:pPr marL="0" indent="0">
              <a:buNone/>
            </a:pPr>
            <a:r>
              <a:rPr lang="en-GB" dirty="0"/>
              <a:t>Long term memory</a:t>
            </a:r>
          </a:p>
        </p:txBody>
      </p:sp>
      <p:sp>
        <p:nvSpPr>
          <p:cNvPr id="4" name="Content Placeholder 3"/>
          <p:cNvSpPr>
            <a:spLocks noGrp="1"/>
          </p:cNvSpPr>
          <p:nvPr>
            <p:ph sz="half" idx="2"/>
          </p:nvPr>
        </p:nvSpPr>
        <p:spPr/>
        <p:txBody>
          <a:bodyPr/>
          <a:lstStyle/>
          <a:p>
            <a:pPr marL="0" indent="0">
              <a:buNone/>
            </a:pPr>
            <a:r>
              <a:rPr lang="en-GB" dirty="0"/>
              <a:t>Teach key facts and derived facts</a:t>
            </a:r>
          </a:p>
          <a:p>
            <a:pPr marL="0" indent="0">
              <a:buNone/>
            </a:pPr>
            <a:r>
              <a:rPr lang="en-GB" dirty="0"/>
              <a:t>Teach how to draw up a multiplication square or an addition square</a:t>
            </a:r>
          </a:p>
          <a:p>
            <a:pPr marL="0" indent="0">
              <a:buNone/>
            </a:pPr>
            <a:endParaRPr lang="en-GB" dirty="0"/>
          </a:p>
          <a:p>
            <a:pPr marL="0" indent="0">
              <a:buNone/>
            </a:pPr>
            <a:r>
              <a:rPr lang="en-GB" dirty="0"/>
              <a:t>Provide memory cards/booklets</a:t>
            </a:r>
          </a:p>
          <a:p>
            <a:endParaRPr lang="en-GB" dirty="0"/>
          </a:p>
        </p:txBody>
      </p:sp>
    </p:spTree>
    <p:extLst>
      <p:ext uri="{BB962C8B-B14F-4D97-AF65-F5344CB8AC3E}">
        <p14:creationId xmlns:p14="http://schemas.microsoft.com/office/powerpoint/2010/main" val="26296036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to help</a:t>
            </a:r>
          </a:p>
        </p:txBody>
      </p:sp>
      <p:sp>
        <p:nvSpPr>
          <p:cNvPr id="3" name="Content Placeholder 2"/>
          <p:cNvSpPr>
            <a:spLocks noGrp="1"/>
          </p:cNvSpPr>
          <p:nvPr>
            <p:ph sz="half" idx="1"/>
          </p:nvPr>
        </p:nvSpPr>
        <p:spPr/>
        <p:txBody>
          <a:bodyPr>
            <a:normAutofit/>
          </a:bodyPr>
          <a:lstStyle/>
          <a:p>
            <a:pPr marL="0" indent="0">
              <a:buNone/>
            </a:pPr>
            <a:r>
              <a:rPr lang="en-GB" dirty="0"/>
              <a:t>Speed of working</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Reading</a:t>
            </a:r>
          </a:p>
          <a:p>
            <a:pPr marL="0" indent="0">
              <a:buNone/>
            </a:pPr>
            <a:endParaRPr lang="en-GB" dirty="0"/>
          </a:p>
          <a:p>
            <a:endParaRPr lang="en-GB" dirty="0"/>
          </a:p>
        </p:txBody>
      </p:sp>
      <p:sp>
        <p:nvSpPr>
          <p:cNvPr id="4" name="Content Placeholder 3"/>
          <p:cNvSpPr>
            <a:spLocks noGrp="1"/>
          </p:cNvSpPr>
          <p:nvPr>
            <p:ph sz="half" idx="2"/>
          </p:nvPr>
        </p:nvSpPr>
        <p:spPr/>
        <p:txBody>
          <a:bodyPr>
            <a:normAutofit/>
          </a:bodyPr>
          <a:lstStyle/>
          <a:p>
            <a:pPr marL="0" indent="0">
              <a:buNone/>
            </a:pPr>
            <a:r>
              <a:rPr lang="en-GB" dirty="0"/>
              <a:t>Give more time- come back to the pupil later</a:t>
            </a:r>
          </a:p>
          <a:p>
            <a:pPr marL="0" indent="0">
              <a:buNone/>
            </a:pPr>
            <a:r>
              <a:rPr lang="en-GB" dirty="0"/>
              <a:t>Give x table square </a:t>
            </a:r>
          </a:p>
          <a:p>
            <a:pPr marL="0" indent="0">
              <a:buNone/>
            </a:pPr>
            <a:r>
              <a:rPr lang="en-GB" dirty="0"/>
              <a:t>Verbalise and draw word problems</a:t>
            </a:r>
          </a:p>
          <a:p>
            <a:pPr marL="0" indent="0">
              <a:buNone/>
            </a:pPr>
            <a:r>
              <a:rPr lang="en-GB" dirty="0"/>
              <a:t>Repeat and chunk</a:t>
            </a:r>
          </a:p>
          <a:p>
            <a:pPr marL="0" indent="0">
              <a:buNone/>
            </a:pPr>
            <a:r>
              <a:rPr lang="en-GB" dirty="0"/>
              <a:t>Coloured overlay</a:t>
            </a:r>
          </a:p>
          <a:p>
            <a:pPr marL="0" indent="0">
              <a:buNone/>
            </a:pPr>
            <a:r>
              <a:rPr lang="en-GB" dirty="0"/>
              <a:t>Personal dictionary</a:t>
            </a:r>
          </a:p>
          <a:p>
            <a:pPr marL="0" indent="0">
              <a:buNone/>
            </a:pPr>
            <a:r>
              <a:rPr lang="en-GB" dirty="0"/>
              <a:t>Reword the question</a:t>
            </a:r>
          </a:p>
        </p:txBody>
      </p:sp>
    </p:spTree>
    <p:extLst>
      <p:ext uri="{BB962C8B-B14F-4D97-AF65-F5344CB8AC3E}">
        <p14:creationId xmlns:p14="http://schemas.microsoft.com/office/powerpoint/2010/main" val="1481716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to help</a:t>
            </a:r>
          </a:p>
        </p:txBody>
      </p:sp>
      <p:sp>
        <p:nvSpPr>
          <p:cNvPr id="3" name="Content Placeholder 2"/>
          <p:cNvSpPr>
            <a:spLocks noGrp="1"/>
          </p:cNvSpPr>
          <p:nvPr>
            <p:ph sz="half" idx="1"/>
          </p:nvPr>
        </p:nvSpPr>
        <p:spPr/>
        <p:txBody>
          <a:bodyPr/>
          <a:lstStyle/>
          <a:p>
            <a:pPr marL="0" indent="0">
              <a:buNone/>
            </a:pPr>
            <a:r>
              <a:rPr lang="en-GB" dirty="0"/>
              <a:t>Sequencing</a:t>
            </a:r>
          </a:p>
        </p:txBody>
      </p:sp>
      <p:sp>
        <p:nvSpPr>
          <p:cNvPr id="4" name="Content Placeholder 3"/>
          <p:cNvSpPr>
            <a:spLocks noGrp="1"/>
          </p:cNvSpPr>
          <p:nvPr>
            <p:ph sz="half" idx="2"/>
          </p:nvPr>
        </p:nvSpPr>
        <p:spPr/>
        <p:txBody>
          <a:bodyPr/>
          <a:lstStyle/>
          <a:p>
            <a:pPr marL="0" indent="0">
              <a:buNone/>
            </a:pPr>
            <a:r>
              <a:rPr lang="en-GB" dirty="0"/>
              <a:t>Explicitly point out patterns</a:t>
            </a:r>
          </a:p>
          <a:p>
            <a:pPr marL="0" indent="0">
              <a:buNone/>
            </a:pPr>
            <a:r>
              <a:rPr lang="en-GB" dirty="0"/>
              <a:t>Close procedure for sequences</a:t>
            </a:r>
          </a:p>
          <a:p>
            <a:pPr marL="0" indent="0">
              <a:buNone/>
            </a:pPr>
            <a:r>
              <a:rPr lang="en-GB" dirty="0"/>
              <a:t>Model with Cuisenaire rods</a:t>
            </a:r>
          </a:p>
          <a:p>
            <a:pPr marL="0" indent="0">
              <a:buNone/>
            </a:pPr>
            <a:r>
              <a:rPr lang="en-GB" dirty="0"/>
              <a:t>Support memory of procedures with understanding</a:t>
            </a:r>
          </a:p>
          <a:p>
            <a:pPr marL="0" indent="0">
              <a:buNone/>
            </a:pPr>
            <a:r>
              <a:rPr lang="en-GB" dirty="0"/>
              <a:t>Explore patterns on 100 square</a:t>
            </a:r>
          </a:p>
        </p:txBody>
      </p:sp>
    </p:spTree>
    <p:extLst>
      <p:ext uri="{BB962C8B-B14F-4D97-AF65-F5344CB8AC3E}">
        <p14:creationId xmlns:p14="http://schemas.microsoft.com/office/powerpoint/2010/main" val="198734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nd the volu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399" y="610945"/>
            <a:ext cx="4713511" cy="569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720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Impact on maths- Dyspraxia</a:t>
            </a:r>
          </a:p>
        </p:txBody>
      </p:sp>
      <p:sp>
        <p:nvSpPr>
          <p:cNvPr id="5" name="Content Placeholder 4"/>
          <p:cNvSpPr>
            <a:spLocks noGrp="1"/>
          </p:cNvSpPr>
          <p:nvPr>
            <p:ph idx="1"/>
          </p:nvPr>
        </p:nvSpPr>
        <p:spPr/>
        <p:txBody>
          <a:bodyPr>
            <a:normAutofit/>
          </a:bodyPr>
          <a:lstStyle/>
          <a:p>
            <a:pPr marL="0" indent="0">
              <a:buNone/>
            </a:pPr>
            <a:r>
              <a:rPr lang="en-GB" b="1" dirty="0"/>
              <a:t>Visual/Spatial</a:t>
            </a:r>
          </a:p>
          <a:p>
            <a:pPr marL="0" indent="0">
              <a:buNone/>
            </a:pPr>
            <a:r>
              <a:rPr lang="en-GB" dirty="0"/>
              <a:t>Recognising and understanding symbols  x and +</a:t>
            </a:r>
            <a:endParaRPr lang="en-GB" b="1" dirty="0"/>
          </a:p>
          <a:p>
            <a:pPr marL="0" indent="0">
              <a:buNone/>
            </a:pPr>
            <a:r>
              <a:rPr lang="en-GB" dirty="0"/>
              <a:t>Direction</a:t>
            </a:r>
          </a:p>
          <a:p>
            <a:pPr marL="0" indent="0">
              <a:buNone/>
            </a:pPr>
            <a:r>
              <a:rPr lang="en-GB" dirty="0"/>
              <a:t>Recording /writing up</a:t>
            </a:r>
          </a:p>
          <a:p>
            <a:pPr marL="0" indent="0">
              <a:buNone/>
            </a:pPr>
            <a:r>
              <a:rPr lang="en-GB" dirty="0"/>
              <a:t>Organisation</a:t>
            </a:r>
          </a:p>
          <a:p>
            <a:pPr marL="0" indent="0">
              <a:buNone/>
            </a:pPr>
            <a:r>
              <a:rPr lang="en-GB" dirty="0"/>
              <a:t>Visualising geometric figures such as 3D shapes</a:t>
            </a:r>
          </a:p>
          <a:p>
            <a:pPr marL="0" indent="0">
              <a:buNone/>
            </a:pPr>
            <a:r>
              <a:rPr lang="en-GB" dirty="0"/>
              <a:t>Transposals</a:t>
            </a:r>
          </a:p>
          <a:p>
            <a:pPr marL="0" indent="0">
              <a:buNone/>
            </a:pPr>
            <a:r>
              <a:rPr lang="en-GB" dirty="0"/>
              <a:t>Interpreting graphs and tables</a:t>
            </a:r>
          </a:p>
          <a:p>
            <a:pPr marL="0" indent="0">
              <a:buNone/>
            </a:pPr>
            <a:endParaRPr lang="en-GB" dirty="0"/>
          </a:p>
        </p:txBody>
      </p:sp>
    </p:spTree>
    <p:extLst>
      <p:ext uri="{BB962C8B-B14F-4D97-AF65-F5344CB8AC3E}">
        <p14:creationId xmlns:p14="http://schemas.microsoft.com/office/powerpoint/2010/main" val="237091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Ways to help</a:t>
            </a:r>
          </a:p>
        </p:txBody>
      </p:sp>
      <p:sp>
        <p:nvSpPr>
          <p:cNvPr id="5" name="Content Placeholder 4"/>
          <p:cNvSpPr>
            <a:spLocks noGrp="1"/>
          </p:cNvSpPr>
          <p:nvPr>
            <p:ph sz="half" idx="1"/>
          </p:nvPr>
        </p:nvSpPr>
        <p:spPr/>
        <p:txBody>
          <a:bodyPr>
            <a:normAutofit fontScale="92500" lnSpcReduction="20000"/>
          </a:bodyPr>
          <a:lstStyle/>
          <a:p>
            <a:pPr marL="0" indent="0">
              <a:buNone/>
            </a:pPr>
            <a:r>
              <a:rPr lang="en-GB" dirty="0"/>
              <a:t>Symbols x and +</a:t>
            </a:r>
          </a:p>
          <a:p>
            <a:pPr marL="0" indent="0">
              <a:buNone/>
            </a:pPr>
            <a:r>
              <a:rPr lang="en-GB" dirty="0"/>
              <a:t>Being </a:t>
            </a:r>
            <a:r>
              <a:rPr lang="en-GB" dirty="0" err="1"/>
              <a:t>overfaced</a:t>
            </a:r>
            <a:r>
              <a:rPr lang="en-GB" dirty="0"/>
              <a:t> on a page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Direction</a:t>
            </a:r>
          </a:p>
          <a:p>
            <a:endParaRPr lang="en-GB" dirty="0"/>
          </a:p>
        </p:txBody>
      </p:sp>
      <p:sp>
        <p:nvSpPr>
          <p:cNvPr id="6" name="Content Placeholder 5"/>
          <p:cNvSpPr>
            <a:spLocks noGrp="1"/>
          </p:cNvSpPr>
          <p:nvPr>
            <p:ph sz="half" idx="2"/>
          </p:nvPr>
        </p:nvSpPr>
        <p:spPr/>
        <p:txBody>
          <a:bodyPr>
            <a:normAutofit fontScale="92500" lnSpcReduction="20000"/>
          </a:bodyPr>
          <a:lstStyle/>
          <a:p>
            <a:pPr marL="0" indent="0">
              <a:buNone/>
            </a:pPr>
            <a:r>
              <a:rPr lang="en-GB" dirty="0"/>
              <a:t>Clear font and size</a:t>
            </a:r>
          </a:p>
          <a:p>
            <a:pPr marL="0" indent="0">
              <a:buNone/>
            </a:pPr>
            <a:r>
              <a:rPr lang="en-GB" dirty="0"/>
              <a:t>Look out for perseverating- ( continuing to add when symbol has changed)</a:t>
            </a:r>
          </a:p>
          <a:p>
            <a:pPr marL="0" indent="0">
              <a:buNone/>
            </a:pPr>
            <a:r>
              <a:rPr lang="en-GB" dirty="0"/>
              <a:t>Verbalise</a:t>
            </a:r>
          </a:p>
          <a:p>
            <a:pPr marL="0" indent="0">
              <a:buNone/>
            </a:pPr>
            <a:r>
              <a:rPr lang="en-GB" dirty="0"/>
              <a:t>Use aperture cards to highlight individual questions</a:t>
            </a:r>
          </a:p>
          <a:p>
            <a:pPr marL="0" indent="0">
              <a:buNone/>
            </a:pPr>
            <a:endParaRPr lang="en-GB" dirty="0"/>
          </a:p>
          <a:p>
            <a:pPr marL="0" indent="0">
              <a:buNone/>
            </a:pPr>
            <a:r>
              <a:rPr lang="en-GB" dirty="0"/>
              <a:t>Colour</a:t>
            </a:r>
          </a:p>
          <a:p>
            <a:pPr marL="0" indent="0">
              <a:buNone/>
            </a:pPr>
            <a:r>
              <a:rPr lang="en-GB" dirty="0"/>
              <a:t>Highlight</a:t>
            </a:r>
          </a:p>
          <a:p>
            <a:pPr marL="0" indent="0">
              <a:buNone/>
            </a:pPr>
            <a:r>
              <a:rPr lang="en-GB" dirty="0"/>
              <a:t>Arrows</a:t>
            </a:r>
          </a:p>
          <a:p>
            <a:pPr marL="0" indent="0">
              <a:buNone/>
            </a:pPr>
            <a:endParaRPr lang="en-GB" dirty="0"/>
          </a:p>
        </p:txBody>
      </p:sp>
    </p:spTree>
    <p:extLst>
      <p:ext uri="{BB962C8B-B14F-4D97-AF65-F5344CB8AC3E}">
        <p14:creationId xmlns:p14="http://schemas.microsoft.com/office/powerpoint/2010/main" val="2301019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to help</a:t>
            </a:r>
          </a:p>
        </p:txBody>
      </p:sp>
      <p:sp>
        <p:nvSpPr>
          <p:cNvPr id="3" name="Content Placeholder 2"/>
          <p:cNvSpPr>
            <a:spLocks noGrp="1"/>
          </p:cNvSpPr>
          <p:nvPr>
            <p:ph sz="half" idx="1"/>
          </p:nvPr>
        </p:nvSpPr>
        <p:spPr/>
        <p:txBody>
          <a:bodyPr>
            <a:normAutofit fontScale="92500" lnSpcReduction="10000"/>
          </a:bodyPr>
          <a:lstStyle/>
          <a:p>
            <a:pPr marL="0" indent="0">
              <a:buNone/>
            </a:pPr>
            <a:r>
              <a:rPr lang="en-GB" dirty="0"/>
              <a:t>Recording/writing up</a:t>
            </a:r>
          </a:p>
          <a:p>
            <a:pPr marL="0" indent="0">
              <a:buNone/>
            </a:pPr>
            <a:r>
              <a:rPr lang="en-GB" dirty="0"/>
              <a:t>Organisation</a:t>
            </a:r>
          </a:p>
          <a:p>
            <a:pPr marL="0" indent="0">
              <a:buNone/>
            </a:pPr>
            <a:endParaRPr lang="en-GB" dirty="0"/>
          </a:p>
          <a:p>
            <a:pPr marL="0" indent="0">
              <a:buNone/>
            </a:pPr>
            <a:endParaRPr lang="en-GB" dirty="0"/>
          </a:p>
          <a:p>
            <a:pPr marL="0" indent="0">
              <a:buNone/>
            </a:pPr>
            <a:endParaRPr lang="en-GB" dirty="0"/>
          </a:p>
          <a:p>
            <a:pPr marL="0" indent="0">
              <a:buNone/>
            </a:pPr>
            <a:r>
              <a:rPr lang="en-GB" dirty="0"/>
              <a:t>Visualising Figures such as 3D shapes</a:t>
            </a:r>
          </a:p>
          <a:p>
            <a:endParaRPr lang="en-GB" dirty="0"/>
          </a:p>
        </p:txBody>
      </p:sp>
      <p:sp>
        <p:nvSpPr>
          <p:cNvPr id="4" name="Content Placeholder 3"/>
          <p:cNvSpPr>
            <a:spLocks noGrp="1"/>
          </p:cNvSpPr>
          <p:nvPr>
            <p:ph sz="half" idx="2"/>
          </p:nvPr>
        </p:nvSpPr>
        <p:spPr/>
        <p:txBody>
          <a:bodyPr>
            <a:normAutofit fontScale="92500" lnSpcReduction="10000"/>
          </a:bodyPr>
          <a:lstStyle/>
          <a:p>
            <a:pPr marL="0" indent="0">
              <a:buNone/>
            </a:pPr>
            <a:r>
              <a:rPr lang="en-GB" dirty="0"/>
              <a:t>Scaffold/ Model</a:t>
            </a:r>
          </a:p>
          <a:p>
            <a:pPr marL="0" indent="0">
              <a:buNone/>
            </a:pPr>
            <a:r>
              <a:rPr lang="en-GB" dirty="0"/>
              <a:t>Frames/templates</a:t>
            </a:r>
          </a:p>
          <a:p>
            <a:pPr marL="0" indent="0">
              <a:buNone/>
            </a:pPr>
            <a:r>
              <a:rPr lang="en-GB" dirty="0"/>
              <a:t>Close procedure worksheets</a:t>
            </a:r>
          </a:p>
          <a:p>
            <a:pPr marL="0" indent="0">
              <a:buNone/>
            </a:pPr>
            <a:r>
              <a:rPr lang="en-GB" dirty="0"/>
              <a:t>Squared paper/ vertical lines</a:t>
            </a:r>
          </a:p>
          <a:p>
            <a:pPr marL="0" indent="0">
              <a:buNone/>
            </a:pPr>
            <a:r>
              <a:rPr lang="en-GB" dirty="0"/>
              <a:t>Encourage use of colour</a:t>
            </a:r>
          </a:p>
          <a:p>
            <a:pPr marL="0" indent="0">
              <a:buNone/>
            </a:pPr>
            <a:endParaRPr lang="en-GB" dirty="0"/>
          </a:p>
          <a:p>
            <a:pPr marL="0" indent="0">
              <a:buNone/>
            </a:pPr>
            <a:r>
              <a:rPr lang="en-GB" dirty="0"/>
              <a:t>Isometric paper</a:t>
            </a:r>
          </a:p>
          <a:p>
            <a:pPr marL="0" indent="0">
              <a:buNone/>
            </a:pPr>
            <a:r>
              <a:rPr lang="en-GB" dirty="0"/>
              <a:t>Verbalise what you can see visually to support weakness in spatial awareness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67258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Ways to help</a:t>
            </a:r>
          </a:p>
        </p:txBody>
      </p:sp>
      <p:sp>
        <p:nvSpPr>
          <p:cNvPr id="6" name="Content Placeholder 5"/>
          <p:cNvSpPr>
            <a:spLocks noGrp="1"/>
          </p:cNvSpPr>
          <p:nvPr>
            <p:ph sz="half" idx="1"/>
          </p:nvPr>
        </p:nvSpPr>
        <p:spPr/>
        <p:txBody>
          <a:bodyPr>
            <a:normAutofit lnSpcReduction="10000"/>
          </a:bodyPr>
          <a:lstStyle/>
          <a:p>
            <a:pPr marL="0" indent="0">
              <a:buNone/>
            </a:pPr>
            <a:r>
              <a:rPr lang="en-GB" dirty="0"/>
              <a:t>Transposals</a:t>
            </a:r>
          </a:p>
          <a:p>
            <a:pPr marL="0" indent="0">
              <a:buNone/>
            </a:pPr>
            <a:endParaRPr lang="en-GB" dirty="0"/>
          </a:p>
          <a:p>
            <a:pPr marL="0" indent="0">
              <a:buNone/>
            </a:pPr>
            <a:endParaRPr lang="en-GB" dirty="0"/>
          </a:p>
          <a:p>
            <a:pPr marL="0" indent="0">
              <a:buNone/>
            </a:pPr>
            <a:endParaRPr lang="en-GB" dirty="0"/>
          </a:p>
          <a:p>
            <a:pPr marL="0" indent="0">
              <a:buNone/>
            </a:pPr>
            <a:r>
              <a:rPr lang="en-GB" dirty="0"/>
              <a:t>Interpreting graphs and tables</a:t>
            </a:r>
          </a:p>
        </p:txBody>
      </p:sp>
      <p:sp>
        <p:nvSpPr>
          <p:cNvPr id="7" name="Content Placeholder 6"/>
          <p:cNvSpPr>
            <a:spLocks noGrp="1"/>
          </p:cNvSpPr>
          <p:nvPr>
            <p:ph sz="half" idx="2"/>
          </p:nvPr>
        </p:nvSpPr>
        <p:spPr/>
        <p:txBody>
          <a:bodyPr>
            <a:normAutofit lnSpcReduction="10000"/>
          </a:bodyPr>
          <a:lstStyle/>
          <a:p>
            <a:pPr marL="0" indent="0">
              <a:buNone/>
            </a:pPr>
            <a:r>
              <a:rPr lang="en-GB" dirty="0"/>
              <a:t>Play card search games with </a:t>
            </a:r>
          </a:p>
          <a:p>
            <a:pPr marL="0" indent="0">
              <a:buNone/>
            </a:pPr>
            <a:r>
              <a:rPr lang="en-GB" dirty="0"/>
              <a:t>pairs of transposed numbers </a:t>
            </a:r>
            <a:r>
              <a:rPr lang="en-GB" dirty="0" err="1"/>
              <a:t>eg</a:t>
            </a:r>
            <a:r>
              <a:rPr lang="en-GB" dirty="0"/>
              <a:t> 61 and 16 cards</a:t>
            </a:r>
          </a:p>
          <a:p>
            <a:pPr marL="0" indent="0">
              <a:buNone/>
            </a:pPr>
            <a:r>
              <a:rPr lang="en-GB" dirty="0"/>
              <a:t>Just for teens numbers?</a:t>
            </a:r>
          </a:p>
          <a:p>
            <a:pPr marL="0" indent="0">
              <a:buNone/>
            </a:pPr>
            <a:r>
              <a:rPr lang="en-GB" dirty="0"/>
              <a:t>Estimate answer first</a:t>
            </a:r>
          </a:p>
          <a:p>
            <a:pPr marL="0" indent="0">
              <a:buNone/>
            </a:pPr>
            <a:r>
              <a:rPr lang="en-GB" dirty="0"/>
              <a:t>Use L shaped rulers for tables</a:t>
            </a:r>
          </a:p>
          <a:p>
            <a:pPr marL="0" indent="0">
              <a:buNone/>
            </a:pPr>
            <a:r>
              <a:rPr lang="en-GB" dirty="0"/>
              <a:t>Use rulers with handles and non slip rulers</a:t>
            </a:r>
          </a:p>
          <a:p>
            <a:pPr marL="0" indent="0">
              <a:buNone/>
            </a:pPr>
            <a:r>
              <a:rPr lang="en-GB" dirty="0"/>
              <a:t>Coloured highlighters for key words</a:t>
            </a:r>
          </a:p>
          <a:p>
            <a:endParaRPr lang="en-GB" dirty="0"/>
          </a:p>
        </p:txBody>
      </p:sp>
    </p:spTree>
    <p:extLst>
      <p:ext uri="{BB962C8B-B14F-4D97-AF65-F5344CB8AC3E}">
        <p14:creationId xmlns:p14="http://schemas.microsoft.com/office/powerpoint/2010/main" val="40525739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Other Strategies</a:t>
            </a:r>
          </a:p>
        </p:txBody>
      </p:sp>
      <p:sp>
        <p:nvSpPr>
          <p:cNvPr id="6" name="Content Placeholder 5"/>
          <p:cNvSpPr>
            <a:spLocks noGrp="1"/>
          </p:cNvSpPr>
          <p:nvPr>
            <p:ph idx="1"/>
          </p:nvPr>
        </p:nvSpPr>
        <p:spPr/>
        <p:txBody>
          <a:bodyPr/>
          <a:lstStyle/>
          <a:p>
            <a:r>
              <a:rPr lang="en-GB" dirty="0"/>
              <a:t>Key facts and Derived facts</a:t>
            </a:r>
          </a:p>
          <a:p>
            <a:endParaRPr lang="en-GB" dirty="0"/>
          </a:p>
          <a:p>
            <a:r>
              <a:rPr lang="en-GB" dirty="0"/>
              <a:t>Learning Styles</a:t>
            </a:r>
          </a:p>
          <a:p>
            <a:endParaRPr lang="en-GB" dirty="0"/>
          </a:p>
          <a:p>
            <a:r>
              <a:rPr lang="en-GB" dirty="0"/>
              <a:t>Concrete materials</a:t>
            </a:r>
          </a:p>
          <a:p>
            <a:endParaRPr lang="en-GB" dirty="0"/>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2957337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facts and Derived facts</a:t>
            </a:r>
          </a:p>
        </p:txBody>
      </p:sp>
      <p:sp>
        <p:nvSpPr>
          <p:cNvPr id="3" name="Content Placeholder 2"/>
          <p:cNvSpPr>
            <a:spLocks noGrp="1"/>
          </p:cNvSpPr>
          <p:nvPr>
            <p:ph idx="1"/>
          </p:nvPr>
        </p:nvSpPr>
        <p:spPr/>
        <p:txBody>
          <a:bodyPr/>
          <a:lstStyle/>
          <a:p>
            <a:r>
              <a:rPr lang="en-GB" dirty="0"/>
              <a:t>Consider our money system</a:t>
            </a:r>
          </a:p>
          <a:p>
            <a:endParaRPr lang="en-GB" dirty="0"/>
          </a:p>
          <a:p>
            <a:r>
              <a:rPr lang="en-GB" dirty="0"/>
              <a:t>10c 20c 50c $1 and $2</a:t>
            </a:r>
          </a:p>
          <a:p>
            <a:endParaRPr lang="en-GB" dirty="0"/>
          </a:p>
          <a:p>
            <a:r>
              <a:rPr lang="en-GB" dirty="0"/>
              <a:t>Why have we chosen these amounts?</a:t>
            </a:r>
          </a:p>
          <a:p>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Judy Hornigold August 2014</a:t>
            </a:r>
          </a:p>
        </p:txBody>
      </p:sp>
      <p:pic>
        <p:nvPicPr>
          <p:cNvPr id="2052" name="Picture 4" descr="https://upload.wikimedia.org/wikipedia/en/f/fe/New_Zealand_dollar_coins_May_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365" y="4384431"/>
            <a:ext cx="5993425" cy="119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271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eaLnBrk="1" hangingPunct="1"/>
            <a:r>
              <a:rPr lang="en-GB" sz="4000"/>
              <a:t>Key Facts</a:t>
            </a:r>
            <a:br>
              <a:rPr lang="en-GB" sz="4000"/>
            </a:br>
            <a:endParaRPr lang="en-GB" sz="4000"/>
          </a:p>
        </p:txBody>
      </p:sp>
      <p:sp>
        <p:nvSpPr>
          <p:cNvPr id="90115" name="Rectangle 7"/>
          <p:cNvSpPr>
            <a:spLocks noGrp="1" noChangeArrowheads="1"/>
          </p:cNvSpPr>
          <p:nvPr>
            <p:ph idx="1"/>
          </p:nvPr>
        </p:nvSpPr>
        <p:spPr/>
        <p:txBody>
          <a:bodyPr/>
          <a:lstStyle/>
          <a:p>
            <a:pPr eaLnBrk="1" hangingPunct="1">
              <a:lnSpc>
                <a:spcPct val="90000"/>
              </a:lnSpc>
            </a:pPr>
            <a:r>
              <a:rPr lang="en-GB" dirty="0"/>
              <a:t>Key Facts are the ‘easy know’ facts </a:t>
            </a:r>
          </a:p>
          <a:p>
            <a:pPr marL="0" indent="0">
              <a:buNone/>
            </a:pPr>
            <a:endParaRPr lang="en-GB" dirty="0"/>
          </a:p>
          <a:p>
            <a:pPr marL="0" indent="0">
              <a:buNone/>
            </a:pPr>
            <a:r>
              <a:rPr lang="en-GB" dirty="0"/>
              <a:t>The same for every times table </a:t>
            </a:r>
          </a:p>
          <a:p>
            <a:pPr eaLnBrk="1" hangingPunct="1">
              <a:lnSpc>
                <a:spcPct val="90000"/>
              </a:lnSpc>
            </a:pPr>
            <a:r>
              <a:rPr lang="en-GB" dirty="0"/>
              <a:t>2xn=</a:t>
            </a:r>
          </a:p>
          <a:p>
            <a:pPr eaLnBrk="1" hangingPunct="1">
              <a:lnSpc>
                <a:spcPct val="90000"/>
              </a:lnSpc>
            </a:pPr>
            <a:endParaRPr lang="en-GB" dirty="0"/>
          </a:p>
          <a:p>
            <a:pPr eaLnBrk="1" hangingPunct="1">
              <a:lnSpc>
                <a:spcPct val="90000"/>
              </a:lnSpc>
              <a:buFontTx/>
              <a:buNone/>
            </a:pPr>
            <a:r>
              <a:rPr lang="en-GB" dirty="0"/>
              <a:t>  5xn=</a:t>
            </a:r>
          </a:p>
          <a:p>
            <a:pPr eaLnBrk="1" hangingPunct="1">
              <a:lnSpc>
                <a:spcPct val="90000"/>
              </a:lnSpc>
              <a:buFontTx/>
              <a:buNone/>
            </a:pPr>
            <a:endParaRPr lang="en-GB" dirty="0"/>
          </a:p>
          <a:p>
            <a:pPr eaLnBrk="1" hangingPunct="1">
              <a:lnSpc>
                <a:spcPct val="90000"/>
              </a:lnSpc>
              <a:buFontTx/>
              <a:buNone/>
            </a:pPr>
            <a:r>
              <a:rPr lang="en-GB" dirty="0"/>
              <a:t> 10xn=</a:t>
            </a:r>
          </a:p>
        </p:txBody>
      </p:sp>
      <p:sp>
        <p:nvSpPr>
          <p:cNvPr id="121864" name="Footer Placeholder 7"/>
          <p:cNvSpPr>
            <a:spLocks noGrp="1"/>
          </p:cNvSpPr>
          <p:nvPr>
            <p:ph type="ftr" sz="quarter" idx="11"/>
          </p:nvPr>
        </p:nvSpPr>
        <p:spPr/>
        <p:txBody>
          <a:bodyPr/>
          <a:lstStyle/>
          <a:p>
            <a:pPr>
              <a:defRPr/>
            </a:pPr>
            <a:r>
              <a:rPr lang="en-GB"/>
              <a:t>Judy Hornigold August 2014</a:t>
            </a:r>
          </a:p>
        </p:txBody>
      </p:sp>
      <p:pic>
        <p:nvPicPr>
          <p:cNvPr id="90116" name="Picture 8" descr="MC90043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4149726"/>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8" descr="MC90043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5373688"/>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8" descr="MC900433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1" y="3213101"/>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44846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key facts for times tables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9420" y="1600201"/>
            <a:ext cx="4473160" cy="4525963"/>
          </a:xfrm>
        </p:spPr>
      </p:pic>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3573184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facts</a:t>
            </a:r>
          </a:p>
        </p:txBody>
      </p:sp>
      <p:sp>
        <p:nvSpPr>
          <p:cNvPr id="3" name="Content Placeholder 2"/>
          <p:cNvSpPr>
            <a:spLocks noGrp="1"/>
          </p:cNvSpPr>
          <p:nvPr>
            <p:ph idx="1"/>
          </p:nvPr>
        </p:nvSpPr>
        <p:spPr/>
        <p:txBody>
          <a:bodyPr>
            <a:normAutofit/>
          </a:bodyPr>
          <a:lstStyle/>
          <a:p>
            <a:pPr marL="0" indent="0">
              <a:buNone/>
            </a:pPr>
            <a:r>
              <a:rPr lang="en-GB" dirty="0"/>
              <a:t>Multiplication by repeated  addition</a:t>
            </a:r>
          </a:p>
          <a:p>
            <a:pPr marL="0" indent="0">
              <a:buNone/>
            </a:pPr>
            <a:r>
              <a:rPr lang="en-GB" b="1" dirty="0"/>
              <a:t>The ‘Key Facts’ are: 1x 2x 5x 10x</a:t>
            </a:r>
          </a:p>
          <a:p>
            <a:pPr marL="0" indent="0">
              <a:buNone/>
            </a:pPr>
            <a:r>
              <a:rPr lang="en-GB" b="1" dirty="0"/>
              <a:t>3 x 8 	=8 + 8 + 8                 		</a:t>
            </a:r>
            <a:r>
              <a:rPr lang="en-GB" b="1" dirty="0">
                <a:solidFill>
                  <a:srgbClr val="FF0000"/>
                </a:solidFill>
              </a:rPr>
              <a:t>1 x8 and 2x8</a:t>
            </a:r>
          </a:p>
          <a:p>
            <a:pPr marL="0" indent="0">
              <a:buNone/>
            </a:pPr>
            <a:r>
              <a:rPr lang="en-GB" b="1" dirty="0"/>
              <a:t>6 x 8 	=8 + 8 + 8 + 8 + 8 + 8     	</a:t>
            </a:r>
            <a:r>
              <a:rPr lang="en-GB" b="1" dirty="0">
                <a:solidFill>
                  <a:srgbClr val="FF0000"/>
                </a:solidFill>
              </a:rPr>
              <a:t>1x8 and 5x8</a:t>
            </a:r>
          </a:p>
          <a:p>
            <a:pPr marL="0" indent="0">
              <a:buNone/>
            </a:pPr>
            <a:r>
              <a:rPr lang="en-GB" b="1" dirty="0"/>
              <a:t>7 x 8 	=8 + 8 + 8 + 8 + 8 + 8 + 8  	</a:t>
            </a:r>
            <a:r>
              <a:rPr lang="en-GB" b="1" dirty="0">
                <a:solidFill>
                  <a:srgbClr val="FF0000"/>
                </a:solidFill>
              </a:rPr>
              <a:t>2x8 and 5x8</a:t>
            </a:r>
          </a:p>
          <a:p>
            <a:pPr marL="0" indent="0">
              <a:buNone/>
            </a:pPr>
            <a:r>
              <a:rPr lang="en-GB" b="1" dirty="0"/>
              <a:t>12 x 8 =8+8+8+8+8+8+8+8+8+8+8+8</a:t>
            </a:r>
          </a:p>
          <a:p>
            <a:pPr marL="0" indent="0">
              <a:buNone/>
            </a:pPr>
            <a:r>
              <a:rPr lang="en-GB" b="1" dirty="0"/>
              <a:t>						</a:t>
            </a:r>
            <a:r>
              <a:rPr lang="en-GB" b="1" dirty="0">
                <a:solidFill>
                  <a:srgbClr val="FF0000"/>
                </a:solidFill>
              </a:rPr>
              <a:t>2x8 and 10x8</a:t>
            </a:r>
          </a:p>
          <a:p>
            <a:pPr marL="0" indent="0">
              <a:buNone/>
            </a:pPr>
            <a:endParaRPr lang="en-GB" dirty="0"/>
          </a:p>
        </p:txBody>
      </p:sp>
      <p:sp>
        <p:nvSpPr>
          <p:cNvPr id="4" name="Footer Placeholder 3"/>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42259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Derived facts</a:t>
            </a:r>
          </a:p>
        </p:txBody>
      </p:sp>
      <p:sp>
        <p:nvSpPr>
          <p:cNvPr id="3" name="Content Placeholder 2"/>
          <p:cNvSpPr>
            <a:spLocks noGrp="1"/>
          </p:cNvSpPr>
          <p:nvPr>
            <p:ph idx="1"/>
          </p:nvPr>
        </p:nvSpPr>
        <p:spPr>
          <a:xfrm>
            <a:off x="528484" y="1412671"/>
            <a:ext cx="10515600" cy="4351338"/>
          </a:xfrm>
        </p:spPr>
        <p:txBody>
          <a:bodyPr>
            <a:normAutofit/>
          </a:bodyPr>
          <a:lstStyle/>
          <a:p>
            <a:pPr marL="0" indent="0">
              <a:buNone/>
            </a:pPr>
            <a:r>
              <a:rPr lang="en-GB" dirty="0"/>
              <a:t>If we know that 5+5=10 then what else can we derive from this?</a:t>
            </a:r>
          </a:p>
          <a:p>
            <a:pPr marL="0" indent="0">
              <a:buNone/>
            </a:pPr>
            <a:endParaRPr lang="en-GB" dirty="0"/>
          </a:p>
          <a:p>
            <a:pPr marL="0" indent="0">
              <a:buNone/>
            </a:pPr>
            <a:r>
              <a:rPr lang="en-GB" dirty="0"/>
              <a:t>50+50=100</a:t>
            </a:r>
          </a:p>
          <a:p>
            <a:pPr marL="0" indent="0">
              <a:buNone/>
            </a:pPr>
            <a:r>
              <a:rPr lang="en-GB" dirty="0"/>
              <a:t>5+6=11</a:t>
            </a:r>
          </a:p>
          <a:p>
            <a:pPr marL="0" indent="0">
              <a:buNone/>
            </a:pPr>
            <a:r>
              <a:rPr lang="en-GB" dirty="0"/>
              <a:t>5+4=9</a:t>
            </a:r>
          </a:p>
          <a:p>
            <a:pPr marL="0" indent="0">
              <a:buNone/>
            </a:pPr>
            <a:endParaRPr lang="en-GB" dirty="0"/>
          </a:p>
          <a:p>
            <a:pPr marL="0" indent="0">
              <a:buNone/>
            </a:pPr>
            <a:endParaRPr lang="en-GB" dirty="0"/>
          </a:p>
          <a:p>
            <a:pPr marL="0" indent="0">
              <a:buNone/>
            </a:pPr>
            <a:r>
              <a:rPr lang="en-GB" dirty="0" err="1"/>
              <a:t>Gray</a:t>
            </a:r>
            <a:r>
              <a:rPr lang="en-GB" dirty="0"/>
              <a:t>, E. M., &amp; Tall D. O. (1991). </a:t>
            </a:r>
          </a:p>
          <a:p>
            <a:pPr marL="0" indent="0">
              <a:buNone/>
            </a:pPr>
            <a:endParaRPr lang="en-GB" dirty="0"/>
          </a:p>
        </p:txBody>
      </p:sp>
      <p:sp>
        <p:nvSpPr>
          <p:cNvPr id="4" name="Footer Placeholder 3"/>
          <p:cNvSpPr>
            <a:spLocks noGrp="1"/>
          </p:cNvSpPr>
          <p:nvPr>
            <p:ph type="ftr" sz="quarter" idx="11"/>
          </p:nvPr>
        </p:nvSpPr>
        <p:spPr/>
        <p:txBody>
          <a:bodyPr/>
          <a:lstStyle/>
          <a:p>
            <a:r>
              <a:rPr lang="en-GB"/>
              <a:t>Judy Hornigold August 2014</a:t>
            </a:r>
          </a:p>
        </p:txBody>
      </p:sp>
    </p:spTree>
    <p:extLst>
      <p:ext uri="{BB962C8B-B14F-4D97-AF65-F5344CB8AC3E}">
        <p14:creationId xmlns:p14="http://schemas.microsoft.com/office/powerpoint/2010/main" val="219888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Translating Maths</a:t>
            </a:r>
          </a:p>
        </p:txBody>
      </p:sp>
      <p:sp>
        <p:nvSpPr>
          <p:cNvPr id="3" name="Content Placeholder 2"/>
          <p:cNvSpPr>
            <a:spLocks noGrp="1"/>
          </p:cNvSpPr>
          <p:nvPr>
            <p:ph idx="1"/>
          </p:nvPr>
        </p:nvSpPr>
        <p:spPr/>
        <p:txBody>
          <a:bodyPr/>
          <a:lstStyle/>
          <a:p>
            <a:r>
              <a:rPr lang="fr-FR" dirty="0"/>
              <a:t>Dix hommes se sur un bus puis quatre descendu. Combien en reste dans le bus?</a:t>
            </a:r>
          </a:p>
          <a:p>
            <a:endParaRPr lang="en-GB" dirty="0"/>
          </a:p>
          <a:p>
            <a:endParaRPr lang="en-GB" dirty="0"/>
          </a:p>
          <a:p>
            <a:r>
              <a:rPr lang="en-GB" dirty="0"/>
              <a:t>I have eight sweets in my pocket. I eat two and give half of the rest to my sister. How many are left in my pocket.</a:t>
            </a:r>
          </a:p>
        </p:txBody>
      </p:sp>
      <p:pic>
        <p:nvPicPr>
          <p:cNvPr id="6147" name="Picture 3" descr="C:\Users\Judy\AppData\Local\Microsoft\Windows\Temporary Internet Files\Content.IE5\WH8ZU40G\MP9004331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2708921"/>
            <a:ext cx="1800200" cy="12052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udy\AppData\Local\Microsoft\Windows\Temporary Internet Files\Content.IE5\MXE65UNG\MP90030969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2185" y="5085184"/>
            <a:ext cx="2094359" cy="149397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342759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Derived Facts</a:t>
            </a:r>
          </a:p>
        </p:txBody>
      </p:sp>
      <p:sp>
        <p:nvSpPr>
          <p:cNvPr id="3" name="Content Placeholder 2"/>
          <p:cNvSpPr>
            <a:spLocks noGrp="1"/>
          </p:cNvSpPr>
          <p:nvPr>
            <p:ph sz="quarter" idx="1"/>
          </p:nvPr>
        </p:nvSpPr>
        <p:spPr/>
        <p:txBody>
          <a:bodyPr>
            <a:normAutofit fontScale="77500" lnSpcReduction="20000"/>
          </a:bodyPr>
          <a:lstStyle/>
          <a:p>
            <a:pPr marL="0" indent="0">
              <a:buNone/>
            </a:pPr>
            <a:r>
              <a:rPr lang="en-GB" dirty="0"/>
              <a:t>72 students aged 7 – 13 years… addition</a:t>
            </a:r>
          </a:p>
          <a:p>
            <a:pPr marL="0" indent="0">
              <a:buNone/>
            </a:pPr>
            <a:r>
              <a:rPr lang="en-GB" dirty="0"/>
              <a:t>Above average:</a:t>
            </a:r>
          </a:p>
          <a:p>
            <a:r>
              <a:rPr lang="en-GB" dirty="0"/>
              <a:t>   9% counted on</a:t>
            </a:r>
          </a:p>
          <a:p>
            <a:pPr marL="0" indent="0">
              <a:buNone/>
            </a:pPr>
            <a:r>
              <a:rPr lang="en-GB" dirty="0"/>
              <a:t>• 30% known facts</a:t>
            </a:r>
          </a:p>
          <a:p>
            <a:pPr marL="0" indent="0">
              <a:buNone/>
            </a:pPr>
            <a:r>
              <a:rPr lang="en-GB" dirty="0"/>
              <a:t>• 61% derived facts</a:t>
            </a:r>
          </a:p>
          <a:p>
            <a:pPr marL="0" indent="0">
              <a:buNone/>
            </a:pPr>
            <a:endParaRPr lang="en-GB" dirty="0"/>
          </a:p>
          <a:p>
            <a:pPr marL="0" indent="0">
              <a:buNone/>
            </a:pPr>
            <a:r>
              <a:rPr lang="en-GB" dirty="0"/>
              <a:t>Below average: </a:t>
            </a:r>
          </a:p>
          <a:p>
            <a:r>
              <a:rPr lang="en-GB" dirty="0"/>
              <a:t> 72% counted on</a:t>
            </a:r>
          </a:p>
          <a:p>
            <a:pPr marL="0" indent="0">
              <a:buNone/>
            </a:pPr>
            <a:r>
              <a:rPr lang="en-GB" dirty="0"/>
              <a:t>• 22% counted all</a:t>
            </a:r>
          </a:p>
          <a:p>
            <a:pPr marL="0" indent="0">
              <a:buNone/>
            </a:pPr>
            <a:r>
              <a:rPr lang="en-GB" dirty="0"/>
              <a:t>• 6% known facts</a:t>
            </a:r>
          </a:p>
          <a:p>
            <a:pPr marL="0" indent="0">
              <a:buNone/>
            </a:pPr>
            <a:r>
              <a:rPr lang="en-GB" dirty="0"/>
              <a:t>• 0% derived facts</a:t>
            </a:r>
          </a:p>
          <a:p>
            <a:pPr marL="0" indent="0">
              <a:buNone/>
            </a:pPr>
            <a:r>
              <a:rPr lang="en-GB" sz="2600" dirty="0"/>
              <a:t>                                   </a:t>
            </a:r>
            <a:r>
              <a:rPr lang="en-GB" sz="2600" dirty="0" err="1"/>
              <a:t>Gray</a:t>
            </a:r>
            <a:r>
              <a:rPr lang="en-GB" sz="2600" dirty="0"/>
              <a:t> and Tall. 1994. University  of Warwick</a:t>
            </a:r>
          </a:p>
          <a:p>
            <a:endParaRPr lang="en-GB" dirty="0"/>
          </a:p>
        </p:txBody>
      </p:sp>
      <p:sp>
        <p:nvSpPr>
          <p:cNvPr id="4" name="Footer Placeholder 3"/>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29616063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Links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556792"/>
            <a:ext cx="822960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GB"/>
              <a:t>Judy Hornigold August 2014</a:t>
            </a:r>
          </a:p>
        </p:txBody>
      </p:sp>
    </p:spTree>
    <p:extLst>
      <p:ext uri="{BB962C8B-B14F-4D97-AF65-F5344CB8AC3E}">
        <p14:creationId xmlns:p14="http://schemas.microsoft.com/office/powerpoint/2010/main" val="2318783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GB" dirty="0"/>
              <a:t>Learning Styles</a:t>
            </a:r>
          </a:p>
        </p:txBody>
      </p:sp>
      <p:pic>
        <p:nvPicPr>
          <p:cNvPr id="25602" name="rg_hi" descr="ANd9GcRSyrpJ5wYRQs8heqQW2oHwu9a1pAAMZ4QSA7SRbMNvpNtMzremPw">
            <a:hlinkClick r:id="rId3"/>
          </p:cNvPr>
          <p:cNvPicPr>
            <a:picLocks noChangeAspect="1" noChangeArrowheads="1"/>
          </p:cNvPicPr>
          <p:nvPr/>
        </p:nvPicPr>
        <p:blipFill>
          <a:blip r:embed="rId4" cstate="print"/>
          <a:srcRect/>
          <a:stretch>
            <a:fillRect/>
          </a:stretch>
        </p:blipFill>
        <p:spPr bwMode="auto">
          <a:xfrm>
            <a:off x="2135188" y="3573464"/>
            <a:ext cx="3219450" cy="1419225"/>
          </a:xfrm>
          <a:prstGeom prst="rect">
            <a:avLst/>
          </a:prstGeom>
          <a:noFill/>
          <a:ln w="9525">
            <a:noFill/>
            <a:miter lim="800000"/>
            <a:headEnd/>
            <a:tailEnd/>
          </a:ln>
        </p:spPr>
      </p:pic>
      <p:pic>
        <p:nvPicPr>
          <p:cNvPr id="25603" name="Picture 41" descr="C:\Users\ivor\AppData\Local\Microsoft\Windows\Temporary Internet Files\Content.IE5\6FDJOWI5\MC900090999[1].wmf"/>
          <p:cNvPicPr>
            <a:picLocks noGrp="1" noChangeAspect="1" noChangeArrowheads="1"/>
          </p:cNvPicPr>
          <p:nvPr>
            <p:ph idx="1"/>
          </p:nvPr>
        </p:nvPicPr>
        <p:blipFill>
          <a:blip r:embed="rId5" cstate="print"/>
          <a:srcRect/>
          <a:stretch>
            <a:fillRect/>
          </a:stretch>
        </p:blipFill>
        <p:spPr>
          <a:xfrm flipH="1">
            <a:off x="7042151" y="2708275"/>
            <a:ext cx="2371725" cy="2770188"/>
          </a:xfrm>
        </p:spPr>
      </p:pic>
      <p:sp>
        <p:nvSpPr>
          <p:cNvPr id="2" name="Footer Placeholder 1"/>
          <p:cNvSpPr>
            <a:spLocks noGrp="1"/>
          </p:cNvSpPr>
          <p:nvPr>
            <p:ph type="ftr" sz="quarter" idx="11"/>
          </p:nvPr>
        </p:nvSpPr>
        <p:spPr/>
        <p:txBody>
          <a:bodyPr/>
          <a:lstStyle/>
          <a:p>
            <a:pPr>
              <a:defRPr/>
            </a:pPr>
            <a:r>
              <a:rPr lang="en-GB"/>
              <a:t>Judy Hornigold August 2014</a:t>
            </a:r>
          </a:p>
        </p:txBody>
      </p:sp>
      <p:sp>
        <p:nvSpPr>
          <p:cNvPr id="3" name="Rectangle 2"/>
          <p:cNvSpPr/>
          <p:nvPr/>
        </p:nvSpPr>
        <p:spPr>
          <a:xfrm>
            <a:off x="2143753" y="1628801"/>
            <a:ext cx="5464415" cy="1323439"/>
          </a:xfrm>
          <a:prstGeom prst="rect">
            <a:avLst/>
          </a:prstGeom>
        </p:spPr>
        <p:txBody>
          <a:bodyPr wrap="square">
            <a:spAutoFit/>
          </a:bodyPr>
          <a:lstStyle/>
          <a:p>
            <a:r>
              <a:rPr lang="en-GB" sz="4000" dirty="0"/>
              <a:t>Meet the inch worm and the grass hopper </a:t>
            </a:r>
          </a:p>
        </p:txBody>
      </p:sp>
    </p:spTree>
    <p:extLst>
      <p:ext uri="{BB962C8B-B14F-4D97-AF65-F5344CB8AC3E}">
        <p14:creationId xmlns:p14="http://schemas.microsoft.com/office/powerpoint/2010/main" val="15625642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altLang="en-US"/>
              <a:t>Maths Learning Styles</a:t>
            </a:r>
          </a:p>
        </p:txBody>
      </p:sp>
      <p:sp>
        <p:nvSpPr>
          <p:cNvPr id="30723" name="Text Placeholder 2"/>
          <p:cNvSpPr>
            <a:spLocks noGrp="1"/>
          </p:cNvSpPr>
          <p:nvPr>
            <p:ph type="body" idx="1"/>
          </p:nvPr>
        </p:nvSpPr>
        <p:spPr/>
        <p:txBody>
          <a:bodyPr>
            <a:normAutofit/>
          </a:bodyPr>
          <a:lstStyle/>
          <a:p>
            <a:pPr algn="ctr" eaLnBrk="1" hangingPunct="1"/>
            <a:r>
              <a:rPr lang="en-GB" altLang="en-US" sz="4000" dirty="0"/>
              <a:t>Inchworm</a:t>
            </a:r>
          </a:p>
        </p:txBody>
      </p:sp>
      <p:sp>
        <p:nvSpPr>
          <p:cNvPr id="30724" name="Content Placeholder 3"/>
          <p:cNvSpPr>
            <a:spLocks noGrp="1"/>
          </p:cNvSpPr>
          <p:nvPr>
            <p:ph sz="half" idx="2"/>
          </p:nvPr>
        </p:nvSpPr>
        <p:spPr/>
        <p:txBody>
          <a:bodyPr/>
          <a:lstStyle/>
          <a:p>
            <a:pPr eaLnBrk="1" hangingPunct="1"/>
            <a:r>
              <a:rPr lang="en-GB" altLang="en-US" dirty="0"/>
              <a:t>Uses numbers exactly as given</a:t>
            </a:r>
          </a:p>
          <a:p>
            <a:pPr eaLnBrk="1" hangingPunct="1"/>
            <a:r>
              <a:rPr lang="en-GB" altLang="en-US" dirty="0"/>
              <a:t>Prefers pencil and paper</a:t>
            </a:r>
          </a:p>
          <a:p>
            <a:pPr eaLnBrk="1" hangingPunct="1"/>
            <a:r>
              <a:rPr lang="en-GB" altLang="en-US" dirty="0"/>
              <a:t>Often checks using the same method</a:t>
            </a:r>
          </a:p>
          <a:p>
            <a:pPr eaLnBrk="1" hangingPunct="1"/>
            <a:r>
              <a:rPr lang="en-GB" altLang="en-US" dirty="0"/>
              <a:t>Prefers addition</a:t>
            </a:r>
          </a:p>
          <a:p>
            <a:pPr eaLnBrk="1" hangingPunct="1"/>
            <a:r>
              <a:rPr lang="en-GB" altLang="en-US" dirty="0"/>
              <a:t>Works in serial, ordered steps forward</a:t>
            </a:r>
          </a:p>
        </p:txBody>
      </p:sp>
      <p:sp>
        <p:nvSpPr>
          <p:cNvPr id="30725" name="Text Placeholder 4"/>
          <p:cNvSpPr>
            <a:spLocks noGrp="1"/>
          </p:cNvSpPr>
          <p:nvPr>
            <p:ph type="body" sz="quarter" idx="3"/>
          </p:nvPr>
        </p:nvSpPr>
        <p:spPr/>
        <p:txBody>
          <a:bodyPr>
            <a:normAutofit/>
          </a:bodyPr>
          <a:lstStyle/>
          <a:p>
            <a:pPr algn="ctr" eaLnBrk="1" hangingPunct="1"/>
            <a:r>
              <a:rPr lang="en-GB" altLang="en-US" sz="3600" dirty="0"/>
              <a:t>Grasshopper</a:t>
            </a:r>
          </a:p>
        </p:txBody>
      </p:sp>
      <p:sp>
        <p:nvSpPr>
          <p:cNvPr id="30726" name="Content Placeholder 5"/>
          <p:cNvSpPr>
            <a:spLocks noGrp="1"/>
          </p:cNvSpPr>
          <p:nvPr>
            <p:ph sz="quarter" idx="4"/>
          </p:nvPr>
        </p:nvSpPr>
        <p:spPr/>
        <p:txBody>
          <a:bodyPr/>
          <a:lstStyle/>
          <a:p>
            <a:pPr eaLnBrk="1" hangingPunct="1"/>
            <a:r>
              <a:rPr lang="en-GB" altLang="en-US" dirty="0"/>
              <a:t>Adjusts, breaks down, builds, plays with numbers</a:t>
            </a:r>
          </a:p>
          <a:p>
            <a:pPr eaLnBrk="1" hangingPunct="1"/>
            <a:r>
              <a:rPr lang="en-GB" altLang="en-US" dirty="0"/>
              <a:t>Tends to calculate mentally</a:t>
            </a:r>
          </a:p>
          <a:p>
            <a:pPr eaLnBrk="1" hangingPunct="1"/>
            <a:r>
              <a:rPr lang="en-GB" altLang="en-US" dirty="0"/>
              <a:t>Verifies using a different method</a:t>
            </a:r>
          </a:p>
          <a:p>
            <a:pPr eaLnBrk="1" hangingPunct="1"/>
            <a:r>
              <a:rPr lang="en-GB" altLang="en-US" dirty="0"/>
              <a:t>Finds it easier to work back from whole</a:t>
            </a:r>
          </a:p>
        </p:txBody>
      </p:sp>
    </p:spTree>
    <p:extLst>
      <p:ext uri="{BB962C8B-B14F-4D97-AF65-F5344CB8AC3E}">
        <p14:creationId xmlns:p14="http://schemas.microsoft.com/office/powerpoint/2010/main" val="31904603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pPr eaLnBrk="1" hangingPunct="1"/>
            <a:r>
              <a:rPr lang="en-GB" altLang="en-US" b="1" dirty="0"/>
              <a:t>Preferred apparatus</a:t>
            </a:r>
          </a:p>
        </p:txBody>
      </p:sp>
      <p:sp>
        <p:nvSpPr>
          <p:cNvPr id="2" name="Text Placeholder 1"/>
          <p:cNvSpPr>
            <a:spLocks noGrp="1"/>
          </p:cNvSpPr>
          <p:nvPr>
            <p:ph type="body" idx="1"/>
          </p:nvPr>
        </p:nvSpPr>
        <p:spPr/>
        <p:txBody>
          <a:bodyPr>
            <a:normAutofit/>
          </a:bodyPr>
          <a:lstStyle/>
          <a:p>
            <a:r>
              <a:rPr lang="en-GB" sz="4400" dirty="0"/>
              <a:t>Inchworm</a:t>
            </a:r>
          </a:p>
        </p:txBody>
      </p:sp>
      <p:sp>
        <p:nvSpPr>
          <p:cNvPr id="31748" name="Content Placeholder 4"/>
          <p:cNvSpPr>
            <a:spLocks noGrp="1"/>
          </p:cNvSpPr>
          <p:nvPr>
            <p:ph sz="half" idx="2"/>
          </p:nvPr>
        </p:nvSpPr>
        <p:spPr/>
        <p:txBody>
          <a:bodyPr/>
          <a:lstStyle/>
          <a:p>
            <a:pPr eaLnBrk="1" hangingPunct="1"/>
            <a:r>
              <a:rPr lang="en-GB" altLang="en-US" sz="4000" dirty="0"/>
              <a:t>Number lines</a:t>
            </a:r>
          </a:p>
          <a:p>
            <a:pPr eaLnBrk="1" hangingPunct="1"/>
            <a:r>
              <a:rPr lang="en-GB" altLang="en-US" sz="4000" dirty="0"/>
              <a:t>Multilink; </a:t>
            </a:r>
            <a:r>
              <a:rPr lang="en-GB" altLang="en-US" sz="4000" dirty="0" err="1"/>
              <a:t>unifix</a:t>
            </a:r>
            <a:endParaRPr lang="en-GB" altLang="en-US" sz="4000" dirty="0"/>
          </a:p>
          <a:p>
            <a:pPr eaLnBrk="1" hangingPunct="1"/>
            <a:r>
              <a:rPr lang="en-GB" altLang="en-US" sz="4000" dirty="0"/>
              <a:t>Counting blocks</a:t>
            </a:r>
          </a:p>
          <a:p>
            <a:pPr eaLnBrk="1" hangingPunct="1"/>
            <a:endParaRPr lang="en-GB" altLang="en-US" dirty="0"/>
          </a:p>
        </p:txBody>
      </p:sp>
      <p:sp>
        <p:nvSpPr>
          <p:cNvPr id="3" name="Text Placeholder 2"/>
          <p:cNvSpPr>
            <a:spLocks noGrp="1"/>
          </p:cNvSpPr>
          <p:nvPr>
            <p:ph type="body" sz="quarter" idx="3"/>
          </p:nvPr>
        </p:nvSpPr>
        <p:spPr/>
        <p:txBody>
          <a:bodyPr>
            <a:normAutofit/>
          </a:bodyPr>
          <a:lstStyle/>
          <a:p>
            <a:r>
              <a:rPr lang="en-GB" sz="4000" dirty="0"/>
              <a:t>Grasshopper</a:t>
            </a:r>
          </a:p>
        </p:txBody>
      </p:sp>
      <p:sp>
        <p:nvSpPr>
          <p:cNvPr id="31750" name="Content Placeholder 6"/>
          <p:cNvSpPr>
            <a:spLocks noGrp="1"/>
          </p:cNvSpPr>
          <p:nvPr>
            <p:ph sz="quarter" idx="4"/>
          </p:nvPr>
        </p:nvSpPr>
        <p:spPr/>
        <p:txBody>
          <a:bodyPr/>
          <a:lstStyle/>
          <a:p>
            <a:pPr eaLnBrk="1" hangingPunct="1"/>
            <a:r>
              <a:rPr lang="en-GB" altLang="en-US" sz="3600" dirty="0"/>
              <a:t>Attribute blocks</a:t>
            </a:r>
          </a:p>
          <a:p>
            <a:pPr eaLnBrk="1" hangingPunct="1"/>
            <a:r>
              <a:rPr lang="en-GB" altLang="en-US" sz="3600" dirty="0"/>
              <a:t>Graph paper &amp; grids</a:t>
            </a:r>
          </a:p>
          <a:p>
            <a:pPr eaLnBrk="1" hangingPunct="1"/>
            <a:r>
              <a:rPr lang="en-GB" altLang="en-US" sz="3600" dirty="0"/>
              <a:t>Geoboards</a:t>
            </a:r>
          </a:p>
          <a:p>
            <a:pPr eaLnBrk="1" hangingPunct="1"/>
            <a:r>
              <a:rPr lang="en-GB" altLang="en-US" sz="3600" dirty="0"/>
              <a:t>Dienes blocks</a:t>
            </a:r>
          </a:p>
          <a:p>
            <a:pPr eaLnBrk="1" hangingPunct="1"/>
            <a:r>
              <a:rPr lang="en-GB" altLang="en-US" sz="3600" dirty="0"/>
              <a:t>Cuisenaire rods</a:t>
            </a:r>
          </a:p>
        </p:txBody>
      </p:sp>
      <p:sp>
        <p:nvSpPr>
          <p:cNvPr id="8" name="TextBox 7"/>
          <p:cNvSpPr txBox="1"/>
          <p:nvPr/>
        </p:nvSpPr>
        <p:spPr>
          <a:xfrm>
            <a:off x="585178" y="5872163"/>
            <a:ext cx="4519613" cy="985837"/>
          </a:xfrm>
          <a:prstGeom prst="rect">
            <a:avLst/>
          </a:prstGeom>
          <a:noFill/>
        </p:spPr>
        <p:txBody>
          <a:bodyPr>
            <a:spAutoFit/>
          </a:bodyPr>
          <a:lstStyle/>
          <a:p>
            <a:pPr algn="r">
              <a:defRPr/>
            </a:pPr>
            <a:r>
              <a:rPr lang="en-GB" sz="2000" dirty="0">
                <a:latin typeface="Century Gothic" pitchFamily="34" charset="0"/>
              </a:rPr>
              <a:t>	</a:t>
            </a:r>
            <a:r>
              <a:rPr lang="en-GB" sz="2000" dirty="0">
                <a:solidFill>
                  <a:schemeClr val="accent2">
                    <a:lumMod val="50000"/>
                  </a:schemeClr>
                </a:solidFill>
                <a:latin typeface="Century Gothic" pitchFamily="34" charset="0"/>
              </a:rPr>
              <a:t>Chinn and Ashcroft, 1999</a:t>
            </a:r>
            <a:r>
              <a:rPr lang="en-GB" sz="2000" dirty="0">
                <a:latin typeface="Century Gothic" pitchFamily="34" charset="0"/>
              </a:rPr>
              <a:t>	         </a:t>
            </a:r>
          </a:p>
          <a:p>
            <a:pPr algn="r">
              <a:defRPr/>
            </a:pPr>
            <a:endParaRPr lang="en-GB" dirty="0"/>
          </a:p>
        </p:txBody>
      </p:sp>
    </p:spTree>
    <p:extLst>
      <p:ext uri="{BB962C8B-B14F-4D97-AF65-F5344CB8AC3E}">
        <p14:creationId xmlns:p14="http://schemas.microsoft.com/office/powerpoint/2010/main" val="14594856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Concrete Manipulatives</a:t>
            </a: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9450" y="2154511"/>
            <a:ext cx="5657850" cy="3756812"/>
          </a:xfrm>
        </p:spPr>
      </p:pic>
    </p:spTree>
    <p:extLst>
      <p:ext uri="{BB962C8B-B14F-4D97-AF65-F5344CB8AC3E}">
        <p14:creationId xmlns:p14="http://schemas.microsoft.com/office/powerpoint/2010/main" val="41081097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solidFill>
                  <a:srgbClr val="002060"/>
                </a:solidFill>
              </a:rPr>
              <a:t>What are concrete manipulatives?</a:t>
            </a:r>
          </a:p>
        </p:txBody>
      </p:sp>
      <p:sp>
        <p:nvSpPr>
          <p:cNvPr id="3" name="Content Placeholder 2"/>
          <p:cNvSpPr txBox="1">
            <a:spLocks noGrp="1"/>
          </p:cNvSpPr>
          <p:nvPr>
            <p:ph idx="1"/>
          </p:nvPr>
        </p:nvSpPr>
        <p:spPr>
          <a:xfrm>
            <a:off x="838200" y="1371600"/>
            <a:ext cx="10515600" cy="4805363"/>
          </a:xfrm>
        </p:spPr>
        <p:txBody>
          <a:bodyPr>
            <a:normAutofit/>
          </a:bodyPr>
          <a:lstStyle/>
          <a:p>
            <a:pPr marL="0" indent="0">
              <a:lnSpc>
                <a:spcPct val="80000"/>
              </a:lnSpc>
              <a:spcBef>
                <a:spcPts val="600"/>
              </a:spcBef>
              <a:buNone/>
            </a:pPr>
            <a:r>
              <a:rPr lang="en-GB" sz="2700" dirty="0"/>
              <a:t>Real materials that can be moved touched and felt</a:t>
            </a:r>
          </a:p>
          <a:p>
            <a:pPr marL="0" indent="0">
              <a:lnSpc>
                <a:spcPct val="80000"/>
              </a:lnSpc>
              <a:spcBef>
                <a:spcPts val="600"/>
              </a:spcBef>
              <a:buNone/>
            </a:pPr>
            <a:endParaRPr lang="en-GB" sz="2700" dirty="0"/>
          </a:p>
          <a:p>
            <a:pPr marL="0" indent="0">
              <a:lnSpc>
                <a:spcPct val="80000"/>
              </a:lnSpc>
              <a:spcBef>
                <a:spcPts val="600"/>
              </a:spcBef>
              <a:buNone/>
            </a:pPr>
            <a:r>
              <a:rPr lang="en-GB" sz="2700" b="1" dirty="0">
                <a:solidFill>
                  <a:srgbClr val="002060"/>
                </a:solidFill>
              </a:rPr>
              <a:t>Discrete Materials- </a:t>
            </a:r>
            <a:r>
              <a:rPr lang="en-GB" sz="2700" dirty="0">
                <a:solidFill>
                  <a:srgbClr val="002060"/>
                </a:solidFill>
              </a:rPr>
              <a:t>objects such as counters, coins, plastic animals, glass nuggets, cubes</a:t>
            </a:r>
          </a:p>
          <a:p>
            <a:pPr marL="0" indent="0">
              <a:lnSpc>
                <a:spcPct val="80000"/>
              </a:lnSpc>
              <a:spcBef>
                <a:spcPts val="600"/>
              </a:spcBef>
              <a:buNone/>
            </a:pPr>
            <a:endParaRPr lang="en-GB" sz="2700" dirty="0">
              <a:solidFill>
                <a:srgbClr val="002060"/>
              </a:solidFill>
            </a:endParaRPr>
          </a:p>
          <a:p>
            <a:pPr marL="0" indent="0">
              <a:lnSpc>
                <a:spcPct val="80000"/>
              </a:lnSpc>
              <a:spcBef>
                <a:spcPts val="600"/>
              </a:spcBef>
              <a:buNone/>
            </a:pPr>
            <a:r>
              <a:rPr lang="en-GB" sz="2700" b="1" dirty="0">
                <a:solidFill>
                  <a:srgbClr val="002060"/>
                </a:solidFill>
              </a:rPr>
              <a:t>Continuous materials</a:t>
            </a:r>
            <a:r>
              <a:rPr lang="en-GB" sz="2700" dirty="0">
                <a:solidFill>
                  <a:srgbClr val="002060"/>
                </a:solidFill>
              </a:rPr>
              <a:t>-Cuisenaire rods, Stern blocks,</a:t>
            </a:r>
            <a:br>
              <a:rPr lang="en-GB" sz="2700" dirty="0">
                <a:solidFill>
                  <a:srgbClr val="002060"/>
                </a:solidFill>
              </a:rPr>
            </a:br>
            <a:r>
              <a:rPr lang="en-GB" sz="2700" dirty="0">
                <a:solidFill>
                  <a:srgbClr val="002060"/>
                </a:solidFill>
              </a:rPr>
              <a:t>Base Ten equipment</a:t>
            </a:r>
          </a:p>
          <a:p>
            <a:pPr marL="0" indent="0">
              <a:lnSpc>
                <a:spcPct val="80000"/>
              </a:lnSpc>
              <a:spcBef>
                <a:spcPts val="600"/>
              </a:spcBef>
              <a:buNone/>
            </a:pPr>
            <a:r>
              <a:rPr lang="en-GB" sz="2700" dirty="0">
                <a:solidFill>
                  <a:srgbClr val="002060"/>
                </a:solidFill>
              </a:rPr>
              <a:t/>
            </a:r>
            <a:br>
              <a:rPr lang="en-GB" sz="2700" dirty="0">
                <a:solidFill>
                  <a:srgbClr val="002060"/>
                </a:solidFill>
              </a:rPr>
            </a:br>
            <a:r>
              <a:rPr lang="en-GB" sz="2700" dirty="0">
                <a:solidFill>
                  <a:srgbClr val="002060"/>
                </a:solidFill>
              </a:rPr>
              <a:t/>
            </a:r>
            <a:br>
              <a:rPr lang="en-GB" sz="2700" dirty="0">
                <a:solidFill>
                  <a:srgbClr val="002060"/>
                </a:solidFill>
              </a:rPr>
            </a:br>
            <a:r>
              <a:rPr lang="en-GB" sz="2700" dirty="0">
                <a:solidFill>
                  <a:srgbClr val="002060"/>
                </a:solidFill>
              </a:rPr>
              <a:t> </a:t>
            </a:r>
            <a:r>
              <a:rPr lang="en-GB" sz="2700" b="1" dirty="0">
                <a:solidFill>
                  <a:srgbClr val="002060"/>
                </a:solidFill>
              </a:rPr>
              <a:t>Abstract Models</a:t>
            </a:r>
            <a:r>
              <a:rPr lang="en-GB" sz="2700" dirty="0">
                <a:solidFill>
                  <a:srgbClr val="002060"/>
                </a:solidFill>
              </a:rPr>
              <a:t>: Empty or partially empty number lines</a:t>
            </a:r>
          </a:p>
        </p:txBody>
      </p:sp>
      <p:pic>
        <p:nvPicPr>
          <p:cNvPr id="4" name="Picture 3" descr="believe, that her (Catherine Stern's) idea is sound and would be of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1100" y="2995613"/>
            <a:ext cx="1905000" cy="1876425"/>
          </a:xfrm>
          <a:prstGeom prst="rect">
            <a:avLst/>
          </a:prstGeom>
        </p:spPr>
      </p:pic>
    </p:spTree>
    <p:extLst>
      <p:ext uri="{BB962C8B-B14F-4D97-AF65-F5344CB8AC3E}">
        <p14:creationId xmlns:p14="http://schemas.microsoft.com/office/powerpoint/2010/main" val="24494636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Concrete materials</a:t>
            </a:r>
          </a:p>
        </p:txBody>
      </p:sp>
      <p:sp>
        <p:nvSpPr>
          <p:cNvPr id="3" name="Content Placeholder 2"/>
          <p:cNvSpPr>
            <a:spLocks noGrp="1"/>
          </p:cNvSpPr>
          <p:nvPr>
            <p:ph idx="1"/>
          </p:nvPr>
        </p:nvSpPr>
        <p:spPr/>
        <p:txBody>
          <a:bodyPr/>
          <a:lstStyle/>
          <a:p>
            <a:endParaRPr lang="en-GB" dirty="0"/>
          </a:p>
          <a:p>
            <a:r>
              <a:rPr lang="en-GB" dirty="0"/>
              <a:t>Numicon</a:t>
            </a:r>
          </a:p>
          <a:p>
            <a:r>
              <a:rPr lang="en-GB" dirty="0"/>
              <a:t>Ten frames</a:t>
            </a:r>
          </a:p>
          <a:p>
            <a:r>
              <a:rPr lang="en-GB" dirty="0"/>
              <a:t>Base ten</a:t>
            </a:r>
          </a:p>
          <a:p>
            <a:r>
              <a:rPr lang="en-GB" dirty="0"/>
              <a:t>Cuisenaire rods</a:t>
            </a:r>
          </a:p>
          <a:p>
            <a:r>
              <a:rPr lang="en-GB" dirty="0"/>
              <a:t>Place value counters</a:t>
            </a:r>
          </a:p>
          <a:p>
            <a:r>
              <a:rPr lang="en-GB" dirty="0"/>
              <a:t>Interactive manipulatives</a:t>
            </a:r>
          </a:p>
        </p:txBody>
      </p:sp>
    </p:spTree>
    <p:extLst>
      <p:ext uri="{BB962C8B-B14F-4D97-AF65-F5344CB8AC3E}">
        <p14:creationId xmlns:p14="http://schemas.microsoft.com/office/powerpoint/2010/main" val="17363838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t>Numicon</a:t>
            </a:r>
          </a:p>
        </p:txBody>
      </p:sp>
      <p:pic>
        <p:nvPicPr>
          <p:cNvPr id="20485" name="Picture 2" descr="https://content.ncetm.org.uk/images/microsites/early_years_magazine/issue_1/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37" y="1412777"/>
            <a:ext cx="4680619" cy="468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2164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0" name="Shape 460"/>
          <p:cNvSpPr/>
          <p:nvPr/>
        </p:nvSpPr>
        <p:spPr>
          <a:xfrm>
            <a:off x="2166937" y="506411"/>
            <a:ext cx="5405439" cy="536729"/>
          </a:xfrm>
          <a:prstGeom prst="rect">
            <a:avLst/>
          </a:prstGeom>
          <a:noFill/>
          <a:ln>
            <a:noFill/>
          </a:ln>
        </p:spPr>
        <p:txBody>
          <a:bodyPr lIns="0" tIns="0" rIns="0" bIns="0" anchor="t" anchorCtr="0">
            <a:noAutofit/>
          </a:bodyPr>
          <a:lstStyle/>
          <a:p>
            <a:pPr>
              <a:buSzPct val="25000"/>
            </a:pPr>
            <a:r>
              <a:rPr lang="en-GB" sz="2953">
                <a:latin typeface="Arial"/>
                <a:ea typeface="Arial"/>
                <a:cs typeface="Arial"/>
                <a:sym typeface="Arial"/>
              </a:rPr>
              <a:t>Use of the ten frames</a:t>
            </a:r>
          </a:p>
        </p:txBody>
      </p:sp>
      <p:pic>
        <p:nvPicPr>
          <p:cNvPr id="461" name="Shape 461"/>
          <p:cNvPicPr preferRelativeResize="0"/>
          <p:nvPr/>
        </p:nvPicPr>
        <p:blipFill rotWithShape="1">
          <a:blip r:embed="rId3">
            <a:alphaModFix/>
          </a:blip>
          <a:srcRect/>
          <a:stretch/>
        </p:blipFill>
        <p:spPr>
          <a:xfrm rot="-5400000">
            <a:off x="2514357" y="3233356"/>
            <a:ext cx="2375614" cy="994122"/>
          </a:xfrm>
          <a:prstGeom prst="rect">
            <a:avLst/>
          </a:prstGeom>
          <a:noFill/>
          <a:ln>
            <a:noFill/>
          </a:ln>
        </p:spPr>
      </p:pic>
      <p:pic>
        <p:nvPicPr>
          <p:cNvPr id="462" name="Shape 462"/>
          <p:cNvPicPr preferRelativeResize="0"/>
          <p:nvPr/>
        </p:nvPicPr>
        <p:blipFill rotWithShape="1">
          <a:blip r:embed="rId4">
            <a:alphaModFix/>
          </a:blip>
          <a:srcRect/>
          <a:stretch/>
        </p:blipFill>
        <p:spPr>
          <a:xfrm rot="-5400000">
            <a:off x="4501322" y="3233355"/>
            <a:ext cx="2375613" cy="994122"/>
          </a:xfrm>
          <a:prstGeom prst="rect">
            <a:avLst/>
          </a:prstGeom>
          <a:noFill/>
          <a:ln>
            <a:noFill/>
          </a:ln>
        </p:spPr>
      </p:pic>
      <p:pic>
        <p:nvPicPr>
          <p:cNvPr id="463" name="Shape 463"/>
          <p:cNvPicPr preferRelativeResize="0"/>
          <p:nvPr/>
        </p:nvPicPr>
        <p:blipFill rotWithShape="1">
          <a:blip r:embed="rId5">
            <a:alphaModFix/>
          </a:blip>
          <a:srcRect/>
          <a:stretch/>
        </p:blipFill>
        <p:spPr>
          <a:xfrm rot="-5400000">
            <a:off x="6488287" y="3242285"/>
            <a:ext cx="2375613" cy="994122"/>
          </a:xfrm>
          <a:prstGeom prst="rect">
            <a:avLst/>
          </a:prstGeom>
          <a:noFill/>
          <a:ln>
            <a:noFill/>
          </a:ln>
        </p:spPr>
      </p:pic>
      <p:sp>
        <p:nvSpPr>
          <p:cNvPr id="464" name="Shape 464"/>
          <p:cNvSpPr/>
          <p:nvPr/>
        </p:nvSpPr>
        <p:spPr>
          <a:xfrm>
            <a:off x="3533401" y="5185567"/>
            <a:ext cx="337527" cy="536729"/>
          </a:xfrm>
          <a:prstGeom prst="rect">
            <a:avLst/>
          </a:prstGeom>
          <a:noFill/>
          <a:ln>
            <a:noFill/>
          </a:ln>
        </p:spPr>
        <p:txBody>
          <a:bodyPr lIns="0" tIns="0" rIns="0" bIns="0" anchor="t" anchorCtr="0">
            <a:noAutofit/>
          </a:bodyPr>
          <a:lstStyle/>
          <a:p>
            <a:pPr>
              <a:buSzPct val="25000"/>
            </a:pPr>
            <a:r>
              <a:rPr lang="en-GB" sz="2953">
                <a:latin typeface="Arial"/>
                <a:ea typeface="Arial"/>
                <a:cs typeface="Arial"/>
                <a:sym typeface="Arial"/>
              </a:rPr>
              <a:t>3</a:t>
            </a:r>
          </a:p>
        </p:txBody>
      </p:sp>
      <p:sp>
        <p:nvSpPr>
          <p:cNvPr id="465" name="Shape 465"/>
          <p:cNvSpPr/>
          <p:nvPr/>
        </p:nvSpPr>
        <p:spPr>
          <a:xfrm>
            <a:off x="5520365" y="5185569"/>
            <a:ext cx="337526" cy="536728"/>
          </a:xfrm>
          <a:prstGeom prst="rect">
            <a:avLst/>
          </a:prstGeom>
          <a:noFill/>
          <a:ln>
            <a:noFill/>
          </a:ln>
        </p:spPr>
        <p:txBody>
          <a:bodyPr lIns="0" tIns="0" rIns="0" bIns="0" anchor="t" anchorCtr="0">
            <a:noAutofit/>
          </a:bodyPr>
          <a:lstStyle/>
          <a:p>
            <a:pPr>
              <a:buSzPct val="25000"/>
            </a:pPr>
            <a:r>
              <a:rPr lang="en-GB" sz="2953">
                <a:latin typeface="Arial"/>
                <a:ea typeface="Arial"/>
                <a:cs typeface="Arial"/>
                <a:sym typeface="Arial"/>
              </a:rPr>
              <a:t>6</a:t>
            </a:r>
          </a:p>
        </p:txBody>
      </p:sp>
      <p:sp>
        <p:nvSpPr>
          <p:cNvPr id="466" name="Shape 466"/>
          <p:cNvSpPr/>
          <p:nvPr/>
        </p:nvSpPr>
        <p:spPr>
          <a:xfrm>
            <a:off x="7507330" y="5185569"/>
            <a:ext cx="337526" cy="536728"/>
          </a:xfrm>
          <a:prstGeom prst="rect">
            <a:avLst/>
          </a:prstGeom>
          <a:noFill/>
          <a:ln>
            <a:noFill/>
          </a:ln>
        </p:spPr>
        <p:txBody>
          <a:bodyPr lIns="0" tIns="0" rIns="0" bIns="0" anchor="t" anchorCtr="0">
            <a:noAutofit/>
          </a:bodyPr>
          <a:lstStyle/>
          <a:p>
            <a:pPr>
              <a:buSzPct val="25000"/>
            </a:pPr>
            <a:r>
              <a:rPr lang="en-GB" sz="2953">
                <a:latin typeface="Arial"/>
                <a:ea typeface="Arial"/>
                <a:cs typeface="Arial"/>
                <a:sym typeface="Arial"/>
              </a:rPr>
              <a:t>9</a:t>
            </a:r>
          </a:p>
        </p:txBody>
      </p:sp>
    </p:spTree>
    <p:extLst>
      <p:ext uri="{BB962C8B-B14F-4D97-AF65-F5344CB8AC3E}">
        <p14:creationId xmlns:p14="http://schemas.microsoft.com/office/powerpoint/2010/main" val="2277948788"/>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a:t>
            </a:r>
          </a:p>
        </p:txBody>
      </p:sp>
      <p:sp>
        <p:nvSpPr>
          <p:cNvPr id="3" name="Content Placeholder 2"/>
          <p:cNvSpPr>
            <a:spLocks noGrp="1"/>
          </p:cNvSpPr>
          <p:nvPr>
            <p:ph idx="1"/>
          </p:nvPr>
        </p:nvSpPr>
        <p:spPr/>
        <p:txBody>
          <a:bodyPr/>
          <a:lstStyle/>
          <a:p>
            <a:r>
              <a:rPr lang="en-GB" dirty="0"/>
              <a:t>Make up a word problem for 9-4=5</a:t>
            </a:r>
          </a:p>
          <a:p>
            <a:endParaRPr lang="en-GB" dirty="0"/>
          </a:p>
          <a:p>
            <a:pPr marL="0" indent="0">
              <a:buNone/>
            </a:pPr>
            <a:r>
              <a:rPr lang="en-GB" dirty="0"/>
              <a:t>Now:</a:t>
            </a:r>
          </a:p>
          <a:p>
            <a:endParaRPr lang="en-GB" dirty="0"/>
          </a:p>
          <a:p>
            <a:r>
              <a:rPr lang="en-GB" dirty="0"/>
              <a:t>If the answer is 24 then what could the question be?</a:t>
            </a:r>
          </a:p>
        </p:txBody>
      </p:sp>
      <p:sp>
        <p:nvSpPr>
          <p:cNvPr id="4" name="Footer Placeholder 3"/>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16544544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Shape 482"/>
          <p:cNvPicPr preferRelativeResize="0"/>
          <p:nvPr/>
        </p:nvPicPr>
        <p:blipFill rotWithShape="1">
          <a:blip r:embed="rId3">
            <a:alphaModFix/>
          </a:blip>
          <a:srcRect/>
          <a:stretch/>
        </p:blipFill>
        <p:spPr>
          <a:xfrm>
            <a:off x="8334374" y="5730875"/>
            <a:ext cx="1811339" cy="1279525"/>
          </a:xfrm>
          <a:prstGeom prst="rect">
            <a:avLst/>
          </a:prstGeom>
          <a:noFill/>
          <a:ln>
            <a:noFill/>
          </a:ln>
        </p:spPr>
      </p:pic>
      <p:sp>
        <p:nvSpPr>
          <p:cNvPr id="483" name="Shape 483"/>
          <p:cNvSpPr/>
          <p:nvPr/>
        </p:nvSpPr>
        <p:spPr>
          <a:xfrm>
            <a:off x="2166937" y="506411"/>
            <a:ext cx="5405439" cy="536729"/>
          </a:xfrm>
          <a:prstGeom prst="rect">
            <a:avLst/>
          </a:prstGeom>
          <a:noFill/>
          <a:ln>
            <a:noFill/>
          </a:ln>
        </p:spPr>
        <p:txBody>
          <a:bodyPr lIns="0" tIns="0" rIns="0" bIns="0" anchor="t" anchorCtr="0">
            <a:noAutofit/>
          </a:bodyPr>
          <a:lstStyle/>
          <a:p>
            <a:pPr>
              <a:buSzPct val="25000"/>
            </a:pPr>
            <a:r>
              <a:rPr lang="en-GB" sz="2953">
                <a:latin typeface="Arial"/>
                <a:ea typeface="Arial"/>
                <a:cs typeface="Arial"/>
                <a:sym typeface="Arial"/>
              </a:rPr>
              <a:t>Use of the ten frames</a:t>
            </a:r>
          </a:p>
        </p:txBody>
      </p:sp>
      <p:pic>
        <p:nvPicPr>
          <p:cNvPr id="484" name="Shape 484"/>
          <p:cNvPicPr preferRelativeResize="0"/>
          <p:nvPr/>
        </p:nvPicPr>
        <p:blipFill rotWithShape="1">
          <a:blip r:embed="rId4">
            <a:alphaModFix/>
          </a:blip>
          <a:srcRect/>
          <a:stretch/>
        </p:blipFill>
        <p:spPr>
          <a:xfrm>
            <a:off x="2045550" y="1043140"/>
            <a:ext cx="4303603" cy="5327497"/>
          </a:xfrm>
          <a:prstGeom prst="rect">
            <a:avLst/>
          </a:prstGeom>
          <a:noFill/>
          <a:ln>
            <a:noFill/>
          </a:ln>
        </p:spPr>
      </p:pic>
      <p:grpSp>
        <p:nvGrpSpPr>
          <p:cNvPr id="485" name="Shape 485"/>
          <p:cNvGrpSpPr/>
          <p:nvPr/>
        </p:nvGrpSpPr>
        <p:grpSpPr>
          <a:xfrm>
            <a:off x="6909033" y="1987714"/>
            <a:ext cx="381002" cy="385763"/>
            <a:chOff x="0" y="21855"/>
            <a:chExt cx="541867" cy="548640"/>
          </a:xfrm>
        </p:grpSpPr>
        <p:sp>
          <p:nvSpPr>
            <p:cNvPr id="486" name="Shape 486"/>
            <p:cNvSpPr/>
            <p:nvPr/>
          </p:nvSpPr>
          <p:spPr>
            <a:xfrm>
              <a:off x="0" y="21855"/>
              <a:ext cx="541867" cy="548640"/>
            </a:xfrm>
            <a:custGeom>
              <a:avLst/>
              <a:gdLst/>
              <a:ahLst/>
              <a:cxnLst/>
              <a:rect l="0" t="0" r="0" b="0"/>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lIns="0" tIns="0" rIns="0" bIns="0" anchor="t" anchorCtr="0">
              <a:noAutofit/>
            </a:bodyPr>
            <a:lstStyle/>
            <a:p>
              <a:endParaRPr sz="1406">
                <a:latin typeface="Calibri"/>
                <a:ea typeface="Calibri"/>
                <a:cs typeface="Calibri"/>
                <a:sym typeface="Calibri"/>
              </a:endParaRPr>
            </a:p>
          </p:txBody>
        </p:sp>
        <p:sp>
          <p:nvSpPr>
            <p:cNvPr id="487" name="Shape 487"/>
            <p:cNvSpPr/>
            <p:nvPr/>
          </p:nvSpPr>
          <p:spPr>
            <a:xfrm>
              <a:off x="140760" y="63500"/>
              <a:ext cx="271780" cy="440689"/>
            </a:xfrm>
            <a:prstGeom prst="rect">
              <a:avLst/>
            </a:prstGeom>
            <a:noFill/>
            <a:ln>
              <a:noFill/>
            </a:ln>
          </p:spPr>
          <p:txBody>
            <a:bodyPr lIns="0" tIns="0" rIns="0" bIns="0" anchor="t" anchorCtr="0">
              <a:noAutofit/>
            </a:bodyPr>
            <a:lstStyle/>
            <a:p>
              <a:pPr>
                <a:buSzPct val="25000"/>
              </a:pPr>
              <a:r>
                <a:rPr lang="en-GB" sz="1406">
                  <a:solidFill>
                    <a:srgbClr val="FFFFFF"/>
                  </a:solidFill>
                  <a:latin typeface="Arial"/>
                  <a:ea typeface="Arial"/>
                  <a:cs typeface="Arial"/>
                  <a:sym typeface="Arial"/>
                </a:rPr>
                <a:t>1</a:t>
              </a:r>
            </a:p>
          </p:txBody>
        </p:sp>
      </p:grpSp>
      <p:sp>
        <p:nvSpPr>
          <p:cNvPr id="488" name="Shape 488"/>
          <p:cNvSpPr/>
          <p:nvPr/>
        </p:nvSpPr>
        <p:spPr>
          <a:xfrm>
            <a:off x="7522617" y="2025666"/>
            <a:ext cx="2108651" cy="533103"/>
          </a:xfrm>
          <a:prstGeom prst="rect">
            <a:avLst/>
          </a:prstGeom>
          <a:noFill/>
          <a:ln>
            <a:noFill/>
          </a:ln>
        </p:spPr>
        <p:txBody>
          <a:bodyPr lIns="0" tIns="0" rIns="0" bIns="0" anchor="t" anchorCtr="0">
            <a:noAutofit/>
          </a:bodyPr>
          <a:lstStyle/>
          <a:p>
            <a:pPr>
              <a:buSzPct val="25000"/>
            </a:pPr>
            <a:r>
              <a:rPr lang="en-GB" sz="1687" dirty="0">
                <a:latin typeface="Arial"/>
                <a:ea typeface="Arial"/>
                <a:cs typeface="Arial"/>
                <a:sym typeface="Arial"/>
              </a:rPr>
              <a:t>The 10 frame appears early in year 1.</a:t>
            </a:r>
          </a:p>
        </p:txBody>
      </p:sp>
      <p:grpSp>
        <p:nvGrpSpPr>
          <p:cNvPr id="489" name="Shape 489"/>
          <p:cNvGrpSpPr/>
          <p:nvPr/>
        </p:nvGrpSpPr>
        <p:grpSpPr>
          <a:xfrm>
            <a:off x="6909033" y="2920732"/>
            <a:ext cx="381002" cy="385763"/>
            <a:chOff x="0" y="21855"/>
            <a:chExt cx="541867" cy="548640"/>
          </a:xfrm>
        </p:grpSpPr>
        <p:sp>
          <p:nvSpPr>
            <p:cNvPr id="490" name="Shape 490"/>
            <p:cNvSpPr/>
            <p:nvPr/>
          </p:nvSpPr>
          <p:spPr>
            <a:xfrm>
              <a:off x="0" y="21855"/>
              <a:ext cx="541867" cy="548640"/>
            </a:xfrm>
            <a:custGeom>
              <a:avLst/>
              <a:gdLst/>
              <a:ahLst/>
              <a:cxnLst/>
              <a:rect l="0" t="0" r="0" b="0"/>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lIns="0" tIns="0" rIns="0" bIns="0" anchor="t" anchorCtr="0">
              <a:noAutofit/>
            </a:bodyPr>
            <a:lstStyle/>
            <a:p>
              <a:endParaRPr sz="1406">
                <a:latin typeface="Calibri"/>
                <a:ea typeface="Calibri"/>
                <a:cs typeface="Calibri"/>
                <a:sym typeface="Calibri"/>
              </a:endParaRPr>
            </a:p>
          </p:txBody>
        </p:sp>
        <p:sp>
          <p:nvSpPr>
            <p:cNvPr id="491" name="Shape 491"/>
            <p:cNvSpPr/>
            <p:nvPr/>
          </p:nvSpPr>
          <p:spPr>
            <a:xfrm>
              <a:off x="140760" y="63500"/>
              <a:ext cx="287020" cy="440689"/>
            </a:xfrm>
            <a:prstGeom prst="rect">
              <a:avLst/>
            </a:prstGeom>
            <a:noFill/>
            <a:ln>
              <a:noFill/>
            </a:ln>
          </p:spPr>
          <p:txBody>
            <a:bodyPr lIns="0" tIns="0" rIns="0" bIns="0" anchor="t" anchorCtr="0">
              <a:noAutofit/>
            </a:bodyPr>
            <a:lstStyle/>
            <a:p>
              <a:pPr>
                <a:buSzPct val="25000"/>
              </a:pPr>
              <a:r>
                <a:rPr lang="en-GB" sz="1406">
                  <a:solidFill>
                    <a:srgbClr val="FFFFFF"/>
                  </a:solidFill>
                  <a:latin typeface="Arial"/>
                  <a:ea typeface="Arial"/>
                  <a:cs typeface="Arial"/>
                  <a:sym typeface="Arial"/>
                </a:rPr>
                <a:t>2</a:t>
              </a:r>
            </a:p>
          </p:txBody>
        </p:sp>
      </p:grpSp>
      <p:sp>
        <p:nvSpPr>
          <p:cNvPr id="492" name="Shape 492"/>
          <p:cNvSpPr/>
          <p:nvPr/>
        </p:nvSpPr>
        <p:spPr>
          <a:xfrm>
            <a:off x="7504758" y="2958684"/>
            <a:ext cx="2108651" cy="979587"/>
          </a:xfrm>
          <a:prstGeom prst="rect">
            <a:avLst/>
          </a:prstGeom>
          <a:noFill/>
          <a:ln>
            <a:noFill/>
          </a:ln>
        </p:spPr>
        <p:txBody>
          <a:bodyPr lIns="0" tIns="0" rIns="0" bIns="0" anchor="t" anchorCtr="0">
            <a:noAutofit/>
          </a:bodyPr>
          <a:lstStyle/>
          <a:p>
            <a:pPr>
              <a:buSzPct val="25000"/>
            </a:pPr>
            <a:r>
              <a:rPr lang="en-GB" sz="1687" dirty="0">
                <a:latin typeface="Arial"/>
                <a:ea typeface="Arial"/>
                <a:cs typeface="Arial"/>
                <a:sym typeface="Arial"/>
              </a:rPr>
              <a:t>Initially it is used as a pictorial model to represent numbers </a:t>
            </a:r>
            <a:br>
              <a:rPr lang="en-GB" sz="1687" dirty="0">
                <a:latin typeface="Arial"/>
                <a:ea typeface="Arial"/>
                <a:cs typeface="Arial"/>
                <a:sym typeface="Arial"/>
              </a:rPr>
            </a:br>
            <a:r>
              <a:rPr lang="en-GB" sz="1687" dirty="0">
                <a:latin typeface="Arial"/>
                <a:ea typeface="Arial"/>
                <a:cs typeface="Arial"/>
                <a:sym typeface="Arial"/>
              </a:rPr>
              <a:t>up to 10</a:t>
            </a:r>
          </a:p>
        </p:txBody>
      </p:sp>
    </p:spTree>
    <p:extLst>
      <p:ext uri="{BB962C8B-B14F-4D97-AF65-F5344CB8AC3E}">
        <p14:creationId xmlns:p14="http://schemas.microsoft.com/office/powerpoint/2010/main" val="1877315871"/>
      </p:ext>
    </p:extLst>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Shape 512"/>
          <p:cNvPicPr preferRelativeResize="0"/>
          <p:nvPr/>
        </p:nvPicPr>
        <p:blipFill rotWithShape="1">
          <a:blip r:embed="rId3">
            <a:alphaModFix/>
          </a:blip>
          <a:srcRect/>
          <a:stretch/>
        </p:blipFill>
        <p:spPr>
          <a:xfrm>
            <a:off x="8334374" y="5730875"/>
            <a:ext cx="1811339" cy="1279525"/>
          </a:xfrm>
          <a:prstGeom prst="rect">
            <a:avLst/>
          </a:prstGeom>
          <a:noFill/>
          <a:ln>
            <a:noFill/>
          </a:ln>
        </p:spPr>
      </p:pic>
      <p:sp>
        <p:nvSpPr>
          <p:cNvPr id="513" name="Shape 513"/>
          <p:cNvSpPr/>
          <p:nvPr/>
        </p:nvSpPr>
        <p:spPr>
          <a:xfrm>
            <a:off x="2166937" y="506411"/>
            <a:ext cx="5405439" cy="536729"/>
          </a:xfrm>
          <a:prstGeom prst="rect">
            <a:avLst/>
          </a:prstGeom>
          <a:noFill/>
          <a:ln>
            <a:noFill/>
          </a:ln>
        </p:spPr>
        <p:txBody>
          <a:bodyPr lIns="0" tIns="0" rIns="0" bIns="0" anchor="t" anchorCtr="0">
            <a:noAutofit/>
          </a:bodyPr>
          <a:lstStyle/>
          <a:p>
            <a:pPr>
              <a:buSzPct val="25000"/>
            </a:pPr>
            <a:r>
              <a:rPr lang="en-GB" sz="2953">
                <a:latin typeface="Arial"/>
                <a:ea typeface="Arial"/>
                <a:cs typeface="Arial"/>
                <a:sym typeface="Arial"/>
              </a:rPr>
              <a:t>Use of the ten frames</a:t>
            </a:r>
          </a:p>
        </p:txBody>
      </p:sp>
      <p:grpSp>
        <p:nvGrpSpPr>
          <p:cNvPr id="514" name="Shape 514"/>
          <p:cNvGrpSpPr/>
          <p:nvPr/>
        </p:nvGrpSpPr>
        <p:grpSpPr>
          <a:xfrm>
            <a:off x="6909033" y="1987714"/>
            <a:ext cx="381002" cy="385763"/>
            <a:chOff x="0" y="21855"/>
            <a:chExt cx="541867" cy="548640"/>
          </a:xfrm>
        </p:grpSpPr>
        <p:sp>
          <p:nvSpPr>
            <p:cNvPr id="515" name="Shape 515"/>
            <p:cNvSpPr/>
            <p:nvPr/>
          </p:nvSpPr>
          <p:spPr>
            <a:xfrm>
              <a:off x="0" y="21855"/>
              <a:ext cx="541867" cy="548640"/>
            </a:xfrm>
            <a:custGeom>
              <a:avLst/>
              <a:gdLst/>
              <a:ahLst/>
              <a:cxnLst/>
              <a:rect l="0" t="0" r="0" b="0"/>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lIns="0" tIns="0" rIns="0" bIns="0" anchor="t" anchorCtr="0">
              <a:noAutofit/>
            </a:bodyPr>
            <a:lstStyle/>
            <a:p>
              <a:endParaRPr sz="1406">
                <a:latin typeface="Calibri"/>
                <a:ea typeface="Calibri"/>
                <a:cs typeface="Calibri"/>
                <a:sym typeface="Calibri"/>
              </a:endParaRPr>
            </a:p>
          </p:txBody>
        </p:sp>
        <p:sp>
          <p:nvSpPr>
            <p:cNvPr id="516" name="Shape 516"/>
            <p:cNvSpPr/>
            <p:nvPr/>
          </p:nvSpPr>
          <p:spPr>
            <a:xfrm>
              <a:off x="140760" y="63500"/>
              <a:ext cx="271780" cy="440689"/>
            </a:xfrm>
            <a:prstGeom prst="rect">
              <a:avLst/>
            </a:prstGeom>
            <a:noFill/>
            <a:ln>
              <a:noFill/>
            </a:ln>
          </p:spPr>
          <p:txBody>
            <a:bodyPr lIns="0" tIns="0" rIns="0" bIns="0" anchor="t" anchorCtr="0">
              <a:noAutofit/>
            </a:bodyPr>
            <a:lstStyle/>
            <a:p>
              <a:pPr>
                <a:buSzPct val="25000"/>
              </a:pPr>
              <a:r>
                <a:rPr lang="en-GB" sz="1406">
                  <a:solidFill>
                    <a:srgbClr val="FFFFFF"/>
                  </a:solidFill>
                  <a:latin typeface="Arial"/>
                  <a:ea typeface="Arial"/>
                  <a:cs typeface="Arial"/>
                  <a:sym typeface="Arial"/>
                </a:rPr>
                <a:t>1</a:t>
              </a:r>
            </a:p>
          </p:txBody>
        </p:sp>
      </p:grpSp>
      <p:sp>
        <p:nvSpPr>
          <p:cNvPr id="517" name="Shape 517"/>
          <p:cNvSpPr/>
          <p:nvPr/>
        </p:nvSpPr>
        <p:spPr>
          <a:xfrm>
            <a:off x="7522617" y="2065252"/>
            <a:ext cx="2108651" cy="533103"/>
          </a:xfrm>
          <a:prstGeom prst="rect">
            <a:avLst/>
          </a:prstGeom>
          <a:noFill/>
          <a:ln>
            <a:noFill/>
          </a:ln>
        </p:spPr>
        <p:txBody>
          <a:bodyPr lIns="0" tIns="0" rIns="0" bIns="0" anchor="t" anchorCtr="0">
            <a:noAutofit/>
          </a:bodyPr>
          <a:lstStyle/>
          <a:p>
            <a:pPr>
              <a:buSzPct val="25000"/>
            </a:pPr>
            <a:r>
              <a:rPr lang="en-GB" sz="1687" dirty="0">
                <a:latin typeface="Arial"/>
                <a:ea typeface="Arial"/>
                <a:cs typeface="Arial"/>
                <a:sym typeface="Arial"/>
              </a:rPr>
              <a:t>It is used for adding numbers up to 20</a:t>
            </a:r>
          </a:p>
        </p:txBody>
      </p:sp>
      <p:grpSp>
        <p:nvGrpSpPr>
          <p:cNvPr id="518" name="Shape 518"/>
          <p:cNvGrpSpPr/>
          <p:nvPr/>
        </p:nvGrpSpPr>
        <p:grpSpPr>
          <a:xfrm>
            <a:off x="6926893" y="3213103"/>
            <a:ext cx="381002" cy="385763"/>
            <a:chOff x="0" y="21855"/>
            <a:chExt cx="541867" cy="548640"/>
          </a:xfrm>
        </p:grpSpPr>
        <p:sp>
          <p:nvSpPr>
            <p:cNvPr id="519" name="Shape 519"/>
            <p:cNvSpPr/>
            <p:nvPr/>
          </p:nvSpPr>
          <p:spPr>
            <a:xfrm>
              <a:off x="0" y="21855"/>
              <a:ext cx="541867" cy="548640"/>
            </a:xfrm>
            <a:custGeom>
              <a:avLst/>
              <a:gdLst/>
              <a:ahLst/>
              <a:cxnLst/>
              <a:rect l="0" t="0" r="0" b="0"/>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a:noFill/>
            </a:ln>
          </p:spPr>
          <p:txBody>
            <a:bodyPr lIns="0" tIns="0" rIns="0" bIns="0" anchor="t" anchorCtr="0">
              <a:noAutofit/>
            </a:bodyPr>
            <a:lstStyle/>
            <a:p>
              <a:endParaRPr sz="1406">
                <a:latin typeface="Calibri"/>
                <a:ea typeface="Calibri"/>
                <a:cs typeface="Calibri"/>
                <a:sym typeface="Calibri"/>
              </a:endParaRPr>
            </a:p>
          </p:txBody>
        </p:sp>
        <p:sp>
          <p:nvSpPr>
            <p:cNvPr id="520" name="Shape 520"/>
            <p:cNvSpPr/>
            <p:nvPr/>
          </p:nvSpPr>
          <p:spPr>
            <a:xfrm>
              <a:off x="140760" y="63500"/>
              <a:ext cx="287020" cy="440689"/>
            </a:xfrm>
            <a:prstGeom prst="rect">
              <a:avLst/>
            </a:prstGeom>
            <a:noFill/>
            <a:ln>
              <a:noFill/>
            </a:ln>
          </p:spPr>
          <p:txBody>
            <a:bodyPr lIns="0" tIns="0" rIns="0" bIns="0" anchor="t" anchorCtr="0">
              <a:noAutofit/>
            </a:bodyPr>
            <a:lstStyle/>
            <a:p>
              <a:pPr>
                <a:buSzPct val="25000"/>
              </a:pPr>
              <a:r>
                <a:rPr lang="en-GB" sz="1406">
                  <a:solidFill>
                    <a:srgbClr val="FFFFFF"/>
                  </a:solidFill>
                  <a:latin typeface="Arial"/>
                  <a:ea typeface="Arial"/>
                  <a:cs typeface="Arial"/>
                  <a:sym typeface="Arial"/>
                </a:rPr>
                <a:t>2</a:t>
              </a:r>
            </a:p>
          </p:txBody>
        </p:sp>
      </p:grpSp>
      <p:sp>
        <p:nvSpPr>
          <p:cNvPr id="521" name="Shape 521"/>
          <p:cNvSpPr/>
          <p:nvPr/>
        </p:nvSpPr>
        <p:spPr>
          <a:xfrm>
            <a:off x="7522617" y="3223148"/>
            <a:ext cx="2108651" cy="1649314"/>
          </a:xfrm>
          <a:prstGeom prst="rect">
            <a:avLst/>
          </a:prstGeom>
          <a:noFill/>
          <a:ln>
            <a:noFill/>
          </a:ln>
        </p:spPr>
        <p:txBody>
          <a:bodyPr lIns="0" tIns="0" rIns="0" bIns="0" anchor="t" anchorCtr="0">
            <a:noAutofit/>
          </a:bodyPr>
          <a:lstStyle/>
          <a:p>
            <a:pPr>
              <a:buSzPct val="25000"/>
            </a:pPr>
            <a:r>
              <a:rPr lang="en-GB" sz="1687" dirty="0">
                <a:latin typeface="Arial"/>
                <a:ea typeface="Arial"/>
                <a:cs typeface="Arial"/>
                <a:sym typeface="Arial"/>
              </a:rPr>
              <a:t>Alongside the number-bond diagram it helps build a mental model to develop a strong number sense which is later used as a platform for making decisions.</a:t>
            </a:r>
          </a:p>
        </p:txBody>
      </p:sp>
      <p:pic>
        <p:nvPicPr>
          <p:cNvPr id="522" name="Shape 522"/>
          <p:cNvPicPr preferRelativeResize="0"/>
          <p:nvPr/>
        </p:nvPicPr>
        <p:blipFill rotWithShape="1">
          <a:blip r:embed="rId4">
            <a:alphaModFix/>
          </a:blip>
          <a:srcRect/>
          <a:stretch/>
        </p:blipFill>
        <p:spPr>
          <a:xfrm>
            <a:off x="2166937" y="1353145"/>
            <a:ext cx="4182216" cy="4809909"/>
          </a:xfrm>
          <a:prstGeom prst="rect">
            <a:avLst/>
          </a:prstGeom>
          <a:noFill/>
          <a:ln>
            <a:noFill/>
          </a:ln>
        </p:spPr>
      </p:pic>
    </p:spTree>
    <p:extLst>
      <p:ext uri="{BB962C8B-B14F-4D97-AF65-F5344CB8AC3E}">
        <p14:creationId xmlns:p14="http://schemas.microsoft.com/office/powerpoint/2010/main" val="3140870923"/>
      </p:ext>
    </p:extLst>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a:t>Base Ten</a:t>
            </a:r>
          </a:p>
        </p:txBody>
      </p:sp>
      <p:pic>
        <p:nvPicPr>
          <p:cNvPr id="5122" name="Picture 2" descr="https://encrypted-tbn2.gstatic.com/images?q=tbn:ANd9GcRYMrHnuHEmjWolMWssA4pUC_G6czqfUNnXvNz2wQqaXUTykVW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318" y="1690688"/>
            <a:ext cx="2787523" cy="36178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prendiendo-a-pensar-en-mates - 1-Bloques multibase para la suma 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276" y="1690688"/>
            <a:ext cx="3813686" cy="3283648"/>
          </a:xfrm>
          <a:prstGeom prst="rect">
            <a:avLst/>
          </a:prstGeom>
        </p:spPr>
      </p:pic>
    </p:spTree>
    <p:extLst>
      <p:ext uri="{BB962C8B-B14F-4D97-AF65-F5344CB8AC3E}">
        <p14:creationId xmlns:p14="http://schemas.microsoft.com/office/powerpoint/2010/main" val="2005075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778"/>
          <p:cNvPicPr preferRelativeResize="0">
            <a:picLocks noGrp="1"/>
          </p:cNvPicPr>
          <p:nvPr>
            <p:ph idx="1"/>
          </p:nvPr>
        </p:nvPicPr>
        <p:blipFill rotWithShape="1">
          <a:blip r:embed="rId2">
            <a:alphaModFix/>
          </a:blip>
          <a:srcRect l="4868" t="4699" r="24120" b="49379"/>
          <a:stretch/>
        </p:blipFill>
        <p:spPr>
          <a:xfrm>
            <a:off x="2330247" y="486697"/>
            <a:ext cx="6337546" cy="5631273"/>
          </a:xfrm>
          <a:prstGeom prst="rect">
            <a:avLst/>
          </a:prstGeom>
          <a:noFill/>
          <a:ln>
            <a:noFill/>
          </a:ln>
        </p:spPr>
      </p:pic>
    </p:spTree>
    <p:extLst>
      <p:ext uri="{BB962C8B-B14F-4D97-AF65-F5344CB8AC3E}">
        <p14:creationId xmlns:p14="http://schemas.microsoft.com/office/powerpoint/2010/main" val="38060431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Cuisenaire rods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14750" y="2420144"/>
            <a:ext cx="4762500" cy="3162300"/>
          </a:xfrm>
        </p:spPr>
      </p:pic>
    </p:spTree>
    <p:extLst>
      <p:ext uri="{BB962C8B-B14F-4D97-AF65-F5344CB8AC3E}">
        <p14:creationId xmlns:p14="http://schemas.microsoft.com/office/powerpoint/2010/main" val="14386450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Exploring 7</a:t>
            </a:r>
          </a:p>
        </p:txBody>
      </p:sp>
      <p:pic>
        <p:nvPicPr>
          <p:cNvPr id="4" name="Content Placeholder 3" descr="Image result for cuisenaire sandwich"/>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6942" y="1902542"/>
            <a:ext cx="6017341" cy="3701845"/>
          </a:xfrm>
          <a:prstGeom prst="rect">
            <a:avLst/>
          </a:prstGeom>
          <a:noFill/>
          <a:ln>
            <a:noFill/>
          </a:ln>
        </p:spPr>
      </p:pic>
    </p:spTree>
    <p:extLst>
      <p:ext uri="{BB962C8B-B14F-4D97-AF65-F5344CB8AC3E}">
        <p14:creationId xmlns:p14="http://schemas.microsoft.com/office/powerpoint/2010/main" val="29241941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Fractions</a:t>
            </a:r>
          </a:p>
        </p:txBody>
      </p:sp>
      <p:pic>
        <p:nvPicPr>
          <p:cNvPr id="4098" name="Picture 2" descr="Image result for cuisenaire rods fraction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2123767"/>
            <a:ext cx="10677800" cy="311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0138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 Subtraction, Multiplication, Division</a:t>
            </a:r>
          </a:p>
        </p:txBody>
      </p:sp>
      <p:pic>
        <p:nvPicPr>
          <p:cNvPr id="5122" name="Picture 2" descr="Image result for cuisenaire ro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7794" y="1465036"/>
            <a:ext cx="7801895" cy="470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4452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Place value counters</a:t>
            </a:r>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8337" y="268208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450" y="2682081"/>
            <a:ext cx="2449513" cy="244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0100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Interactive Manipulatives</a:t>
            </a:r>
          </a:p>
        </p:txBody>
      </p:sp>
      <p:sp>
        <p:nvSpPr>
          <p:cNvPr id="3" name="Content Placeholder 2"/>
          <p:cNvSpPr>
            <a:spLocks noGrp="1"/>
          </p:cNvSpPr>
          <p:nvPr>
            <p:ph idx="1"/>
          </p:nvPr>
        </p:nvSpPr>
        <p:spPr/>
        <p:txBody>
          <a:bodyPr/>
          <a:lstStyle/>
          <a:p>
            <a:r>
              <a:rPr lang="en-GB" dirty="0">
                <a:hlinkClick r:id="rId2"/>
              </a:rPr>
              <a:t>http://nlvm.usu.edu/en/nav/vlibrary.html</a:t>
            </a:r>
            <a:endParaRPr lang="en-GB" dirty="0"/>
          </a:p>
          <a:p>
            <a:endParaRPr lang="en-GB" dirty="0"/>
          </a:p>
          <a:p>
            <a:endParaRPr lang="en-GB" dirty="0"/>
          </a:p>
        </p:txBody>
      </p:sp>
      <p:pic>
        <p:nvPicPr>
          <p:cNvPr id="4" name="Picture 3" descr="virtual manipulati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589" y="2583413"/>
            <a:ext cx="4769739" cy="3593550"/>
          </a:xfrm>
          <a:prstGeom prst="rect">
            <a:avLst/>
          </a:prstGeom>
        </p:spPr>
      </p:pic>
    </p:spTree>
    <p:extLst>
      <p:ext uri="{BB962C8B-B14F-4D97-AF65-F5344CB8AC3E}">
        <p14:creationId xmlns:p14="http://schemas.microsoft.com/office/powerpoint/2010/main" val="209788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3503712" y="188640"/>
          <a:ext cx="5256584" cy="6453336"/>
        </p:xfrm>
        <a:graphic>
          <a:graphicData uri="http://schemas.openxmlformats.org/presentationml/2006/ole">
            <mc:AlternateContent xmlns:mc="http://schemas.openxmlformats.org/markup-compatibility/2006">
              <mc:Choice xmlns:v="urn:schemas-microsoft-com:vml" Requires="v">
                <p:oleObj spid="_x0000_s3076" name="Acrobat Document" r:id="rId4" imgW="5667139" imgH="8019997" progId="AcroExch.Document.7">
                  <p:embed/>
                </p:oleObj>
              </mc:Choice>
              <mc:Fallback>
                <p:oleObj name="Acrobat Document" r:id="rId4" imgW="5667139" imgH="8019997" progId="AcroExch.Document.7">
                  <p:embed/>
                  <p:pic>
                    <p:nvPicPr>
                      <p:cNvPr id="4" name="Object 3"/>
                      <p:cNvPicPr/>
                      <p:nvPr/>
                    </p:nvPicPr>
                    <p:blipFill>
                      <a:blip r:embed="rId5"/>
                      <a:stretch>
                        <a:fillRect/>
                      </a:stretch>
                    </p:blipFill>
                    <p:spPr>
                      <a:xfrm>
                        <a:off x="3503712" y="188640"/>
                        <a:ext cx="5256584" cy="6453336"/>
                      </a:xfrm>
                      <a:prstGeom prst="rect">
                        <a:avLst/>
                      </a:prstGeom>
                    </p:spPr>
                  </p:pic>
                </p:oleObj>
              </mc:Fallback>
            </mc:AlternateContent>
          </a:graphicData>
        </a:graphic>
      </p:graphicFrame>
      <p:sp>
        <p:nvSpPr>
          <p:cNvPr id="2" name="Footer Placeholder 1"/>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4181622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Summary</a:t>
            </a:r>
          </a:p>
        </p:txBody>
      </p:sp>
      <p:sp>
        <p:nvSpPr>
          <p:cNvPr id="3" name="Content Placeholder 2"/>
          <p:cNvSpPr>
            <a:spLocks noGrp="1"/>
          </p:cNvSpPr>
          <p:nvPr>
            <p:ph idx="1"/>
          </p:nvPr>
        </p:nvSpPr>
        <p:spPr/>
        <p:txBody>
          <a:bodyPr/>
          <a:lstStyle/>
          <a:p>
            <a:pPr marL="0" indent="0">
              <a:buNone/>
            </a:pPr>
            <a:r>
              <a:rPr lang="en-GB" dirty="0"/>
              <a:t>Focus on understanding ( especially of quantity)</a:t>
            </a:r>
          </a:p>
          <a:p>
            <a:pPr marL="0" indent="0">
              <a:buNone/>
            </a:pPr>
            <a:r>
              <a:rPr lang="en-GB" dirty="0"/>
              <a:t>Use concrete materials to help link mathematical symbols to quantity</a:t>
            </a:r>
          </a:p>
          <a:p>
            <a:pPr marL="0" indent="0">
              <a:buNone/>
            </a:pPr>
            <a:r>
              <a:rPr lang="en-GB" dirty="0"/>
              <a:t>Start at a level which the child is comfortable at, so that they experience some success, and slowly move to more difficult areas</a:t>
            </a:r>
          </a:p>
          <a:p>
            <a:pPr marL="0" indent="0">
              <a:buNone/>
            </a:pPr>
            <a:r>
              <a:rPr lang="en-GB" dirty="0"/>
              <a:t>Provide a lot of practice for new skills/concepts</a:t>
            </a:r>
          </a:p>
          <a:p>
            <a:pPr marL="0" indent="0">
              <a:buNone/>
            </a:pPr>
            <a:r>
              <a:rPr lang="en-GB" dirty="0"/>
              <a:t>Reduce the need for memorisation, especially initially</a:t>
            </a:r>
          </a:p>
          <a:p>
            <a:pPr marL="0" indent="0">
              <a:buNone/>
            </a:pPr>
            <a:r>
              <a:rPr lang="en-GB" dirty="0"/>
              <a:t>Ask a lot of questions to get the child engaged and thinking about their own thinking</a:t>
            </a:r>
          </a:p>
          <a:p>
            <a:pPr marL="0" indent="0">
              <a:buNone/>
            </a:pPr>
            <a:r>
              <a:rPr lang="en-GB" dirty="0"/>
              <a:t>Make learning as active and fun as possible- a positive experience</a:t>
            </a:r>
          </a:p>
        </p:txBody>
      </p:sp>
    </p:spTree>
    <p:extLst>
      <p:ext uri="{BB962C8B-B14F-4D97-AF65-F5344CB8AC3E}">
        <p14:creationId xmlns:p14="http://schemas.microsoft.com/office/powerpoint/2010/main" val="26450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fontScale="92500" lnSpcReduction="10000"/>
          </a:bodyPr>
          <a:lstStyle/>
          <a:p>
            <a:r>
              <a:rPr lang="en-GB" dirty="0" err="1"/>
              <a:t>Joffe</a:t>
            </a:r>
            <a:r>
              <a:rPr lang="en-GB" dirty="0"/>
              <a:t>, L (1980) Dyslexia and Attainment in school mathematics, Dyslexia Review, 3 (2) 13-18</a:t>
            </a:r>
          </a:p>
          <a:p>
            <a:r>
              <a:rPr lang="en-GB" dirty="0"/>
              <a:t>Chinn, S. T. &amp; Ashcroft, J. R. (1999) Mathematics for Dyslexics: a teaching handbook. London: </a:t>
            </a:r>
            <a:r>
              <a:rPr lang="en-GB" dirty="0" err="1"/>
              <a:t>Whurr</a:t>
            </a:r>
            <a:r>
              <a:rPr lang="en-GB" dirty="0"/>
              <a:t> Publishers</a:t>
            </a:r>
          </a:p>
          <a:p>
            <a:r>
              <a:rPr lang="en-GB" dirty="0" err="1"/>
              <a:t>Gray</a:t>
            </a:r>
            <a:r>
              <a:rPr lang="en-GB" dirty="0"/>
              <a:t>, E. M., &amp; Tall D. O. (1991). Duality, Ambiguity and Flexibility in Successful Mathematical Thinking, Proceedings of PME XIII, Assisi Vol. II 72-79.</a:t>
            </a:r>
          </a:p>
          <a:p>
            <a:r>
              <a:rPr lang="en-GB" dirty="0" err="1"/>
              <a:t>Karagiannakis,G</a:t>
            </a:r>
            <a:r>
              <a:rPr lang="en-GB" dirty="0"/>
              <a:t>. and </a:t>
            </a:r>
            <a:r>
              <a:rPr lang="en-GB" dirty="0" err="1"/>
              <a:t>Cooreman</a:t>
            </a:r>
            <a:r>
              <a:rPr lang="en-GB" dirty="0"/>
              <a:t>, A. (2014) The Routledge International Handbook of Dyscalculia and Mathematical Learning Difficulties, Chapter 19</a:t>
            </a:r>
          </a:p>
          <a:p>
            <a:r>
              <a:rPr lang="en-GB" dirty="0"/>
              <a:t>Yeo, D (2003) Dyslexia, Dyspraxia and Mathematics. </a:t>
            </a:r>
            <a:r>
              <a:rPr lang="en-GB" dirty="0" err="1"/>
              <a:t>Whurr</a:t>
            </a:r>
            <a:r>
              <a:rPr lang="en-GB" dirty="0"/>
              <a:t> Publishers</a:t>
            </a:r>
          </a:p>
        </p:txBody>
      </p:sp>
    </p:spTree>
    <p:extLst>
      <p:ext uri="{BB962C8B-B14F-4D97-AF65-F5344CB8AC3E}">
        <p14:creationId xmlns:p14="http://schemas.microsoft.com/office/powerpoint/2010/main" val="27587448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Websites</a:t>
            </a:r>
          </a:p>
        </p:txBody>
      </p:sp>
      <p:sp>
        <p:nvSpPr>
          <p:cNvPr id="3" name="Content Placeholder 2"/>
          <p:cNvSpPr>
            <a:spLocks noGrp="1"/>
          </p:cNvSpPr>
          <p:nvPr>
            <p:ph idx="1"/>
          </p:nvPr>
        </p:nvSpPr>
        <p:spPr/>
        <p:txBody>
          <a:bodyPr/>
          <a:lstStyle/>
          <a:p>
            <a:r>
              <a:rPr lang="en-GB" dirty="0">
                <a:hlinkClick r:id="rId2"/>
              </a:rPr>
              <a:t>www.nessy.com</a:t>
            </a:r>
            <a:endParaRPr lang="en-GB" dirty="0"/>
          </a:p>
          <a:p>
            <a:r>
              <a:rPr lang="en-GB" dirty="0">
                <a:hlinkClick r:id="rId3"/>
              </a:rPr>
              <a:t>www.bdadyslexia.org.uk</a:t>
            </a:r>
            <a:endParaRPr lang="en-GB" dirty="0"/>
          </a:p>
          <a:p>
            <a:r>
              <a:rPr lang="en-GB" dirty="0">
                <a:hlinkClick r:id="rId4"/>
              </a:rPr>
              <a:t>www.annarbor.co.uk</a:t>
            </a:r>
            <a:endParaRPr lang="en-GB" dirty="0"/>
          </a:p>
          <a:p>
            <a:r>
              <a:rPr lang="en-GB" dirty="0">
                <a:hlinkClick r:id="rId5"/>
              </a:rPr>
              <a:t>www.mathsnoproblem.co.uk</a:t>
            </a:r>
            <a:endParaRPr lang="en-GB" dirty="0"/>
          </a:p>
          <a:p>
            <a:r>
              <a:rPr lang="en-GB" dirty="0">
                <a:hlinkClick r:id="rId6"/>
              </a:rPr>
              <a:t>www.ronitbird.co.uk</a:t>
            </a:r>
            <a:endParaRPr lang="en-GB" dirty="0"/>
          </a:p>
          <a:p>
            <a:endParaRPr lang="en-GB" dirty="0"/>
          </a:p>
        </p:txBody>
      </p:sp>
    </p:spTree>
    <p:extLst>
      <p:ext uri="{BB962C8B-B14F-4D97-AF65-F5344CB8AC3E}">
        <p14:creationId xmlns:p14="http://schemas.microsoft.com/office/powerpoint/2010/main" val="20938435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sz="4219" dirty="0"/>
              <a:t>Any Questions?</a:t>
            </a:r>
          </a:p>
        </p:txBody>
      </p:sp>
      <p:pic>
        <p:nvPicPr>
          <p:cNvPr id="2050" name="Picture 2" descr="C:\Users\Judy\AppData\Local\Microsoft\Windows\Temporary Internet Files\Content.IE5\4CNGQ5DJ\questions-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66993" y="1505038"/>
            <a:ext cx="4358681" cy="435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139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1301</TotalTime>
  <Words>2894</Words>
  <Application>Microsoft Office PowerPoint</Application>
  <PresentationFormat>Custom</PresentationFormat>
  <Paragraphs>644</Paragraphs>
  <Slides>93</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95" baseType="lpstr">
      <vt:lpstr>Office Theme</vt:lpstr>
      <vt:lpstr>Acrobat Document</vt:lpstr>
      <vt:lpstr>SPELD  October 2016 </vt:lpstr>
      <vt:lpstr>Session Overview</vt:lpstr>
      <vt:lpstr>Demands of Maths</vt:lpstr>
      <vt:lpstr>Furthermore </vt:lpstr>
      <vt:lpstr>Language of maths</vt:lpstr>
      <vt:lpstr>PowerPoint Presentation</vt:lpstr>
      <vt:lpstr>Translating Maths</vt:lpstr>
      <vt:lpstr>Activity</vt:lpstr>
      <vt:lpstr>PowerPoint Presentation</vt:lpstr>
      <vt:lpstr>Subtypes of Developmental Dyscalculia </vt:lpstr>
      <vt:lpstr>Core Sub types</vt:lpstr>
      <vt:lpstr>Definitions</vt:lpstr>
      <vt:lpstr>Dyscalculia DSM-IV (2000) </vt:lpstr>
      <vt:lpstr> Dyslexia Rose Review (2009)  Report on Identifying and Teaching Children and Young People with Dyslexia and literacy Difficulties</vt:lpstr>
      <vt:lpstr>Rose Definition cont’d</vt:lpstr>
      <vt:lpstr>Dyspraxia</vt:lpstr>
      <vt:lpstr>Dyspraxia  DSM – V definition</vt:lpstr>
      <vt:lpstr>Identification :  Dyscalculia</vt:lpstr>
      <vt:lpstr>Indicators of Dyscalculia</vt:lpstr>
      <vt:lpstr>Indicators of Dyscalculia (cont’d)</vt:lpstr>
      <vt:lpstr>PowerPoint Presentation</vt:lpstr>
      <vt:lpstr>PowerPoint Presentation</vt:lpstr>
      <vt:lpstr>PowerPoint Presentation</vt:lpstr>
      <vt:lpstr>PowerPoint Presentation</vt:lpstr>
      <vt:lpstr>How do you identify and assess for dyscalculia?</vt:lpstr>
      <vt:lpstr>Numeracy Screener</vt:lpstr>
      <vt:lpstr>Dynamo Profiler</vt:lpstr>
      <vt:lpstr>PowerPoint Presentation</vt:lpstr>
      <vt:lpstr>Dyscalculium</vt:lpstr>
      <vt:lpstr>Questionnaire/ Checklist</vt:lpstr>
      <vt:lpstr>More trouble with Maths:  Steve Chinn</vt:lpstr>
      <vt:lpstr>Observation</vt:lpstr>
      <vt:lpstr>Identification:  Dyslexia</vt:lpstr>
      <vt:lpstr>Identification</vt:lpstr>
      <vt:lpstr>Screening</vt:lpstr>
      <vt:lpstr>Nessy- Dyslexia Quest </vt:lpstr>
      <vt:lpstr>Nessy -Dyslexia Quest</vt:lpstr>
      <vt:lpstr>Identification  Dyspraxia</vt:lpstr>
      <vt:lpstr>Other difficulties</vt:lpstr>
      <vt:lpstr>Who can diagnose?</vt:lpstr>
      <vt:lpstr>Impact on maths learning- Dyscalculia</vt:lpstr>
      <vt:lpstr>Ways to help</vt:lpstr>
      <vt:lpstr>PowerPoint Presentation</vt:lpstr>
      <vt:lpstr>Practice rounding numbers Use a viewer</vt:lpstr>
      <vt:lpstr>One decimal place</vt:lpstr>
      <vt:lpstr>One decimal place</vt:lpstr>
      <vt:lpstr>Estimation</vt:lpstr>
      <vt:lpstr>Five frames</vt:lpstr>
      <vt:lpstr>Impact on maths learning- Dyscalculia</vt:lpstr>
      <vt:lpstr>Ways to help</vt:lpstr>
      <vt:lpstr>Making maths real</vt:lpstr>
      <vt:lpstr>Use ten frames</vt:lpstr>
      <vt:lpstr>Methods</vt:lpstr>
      <vt:lpstr>Generalising</vt:lpstr>
      <vt:lpstr>Impact on maths learning- Dyslexia</vt:lpstr>
      <vt:lpstr>Ways to help</vt:lpstr>
      <vt:lpstr>Ways to help</vt:lpstr>
      <vt:lpstr>Ways to help</vt:lpstr>
      <vt:lpstr>Ways to help</vt:lpstr>
      <vt:lpstr>Impact on maths- Dyspraxia</vt:lpstr>
      <vt:lpstr>Ways to help</vt:lpstr>
      <vt:lpstr>Ways to help</vt:lpstr>
      <vt:lpstr>Ways to help</vt:lpstr>
      <vt:lpstr>Other Strategies</vt:lpstr>
      <vt:lpstr>Key facts and Derived facts</vt:lpstr>
      <vt:lpstr>Key Facts </vt:lpstr>
      <vt:lpstr>Using key facts for times tables</vt:lpstr>
      <vt:lpstr>Key facts</vt:lpstr>
      <vt:lpstr>Derived facts</vt:lpstr>
      <vt:lpstr>Derived Facts</vt:lpstr>
      <vt:lpstr>Making Links</vt:lpstr>
      <vt:lpstr>Learning Styles</vt:lpstr>
      <vt:lpstr>Maths Learning Styles</vt:lpstr>
      <vt:lpstr>Preferred apparatus</vt:lpstr>
      <vt:lpstr>Concrete Manipulatives</vt:lpstr>
      <vt:lpstr>What are concrete manipulatives?</vt:lpstr>
      <vt:lpstr>Concrete materials</vt:lpstr>
      <vt:lpstr>Numicon</vt:lpstr>
      <vt:lpstr>PowerPoint Presentation</vt:lpstr>
      <vt:lpstr>PowerPoint Presentation</vt:lpstr>
      <vt:lpstr>PowerPoint Presentation</vt:lpstr>
      <vt:lpstr>Base Ten</vt:lpstr>
      <vt:lpstr>PowerPoint Presentation</vt:lpstr>
      <vt:lpstr>Cuisenaire rods</vt:lpstr>
      <vt:lpstr>Exploring 7</vt:lpstr>
      <vt:lpstr>Fractions</vt:lpstr>
      <vt:lpstr>Addition, Subtraction, Multiplication, Division</vt:lpstr>
      <vt:lpstr>Place value counters</vt:lpstr>
      <vt:lpstr>Interactive Manipulatives</vt:lpstr>
      <vt:lpstr>In Summary</vt:lpstr>
      <vt:lpstr>References</vt:lpstr>
      <vt:lpstr>Websites</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Hornigold</dc:creator>
  <cp:lastModifiedBy>Julie Colquhoun</cp:lastModifiedBy>
  <cp:revision>89</cp:revision>
  <cp:lastPrinted>2016-09-04T08:41:40Z</cp:lastPrinted>
  <dcterms:created xsi:type="dcterms:W3CDTF">2015-10-10T16:43:23Z</dcterms:created>
  <dcterms:modified xsi:type="dcterms:W3CDTF">2016-10-17T21:51:30Z</dcterms:modified>
</cp:coreProperties>
</file>